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717" r:id="rId6"/>
  </p:sldMasterIdLst>
  <p:notesMasterIdLst>
    <p:notesMasterId r:id="rId15"/>
  </p:notesMasterIdLst>
  <p:sldIdLst>
    <p:sldId id="268" r:id="rId7"/>
    <p:sldId id="256" r:id="rId8"/>
    <p:sldId id="258" r:id="rId9"/>
    <p:sldId id="259" r:id="rId10"/>
    <p:sldId id="261" r:id="rId11"/>
    <p:sldId id="274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20">
          <p15:clr>
            <a:srgbClr val="A4A3A4"/>
          </p15:clr>
        </p15:guide>
        <p15:guide id="2" pos="2864">
          <p15:clr>
            <a:srgbClr val="A4A3A4"/>
          </p15:clr>
        </p15:guide>
        <p15:guide id="3" orient="horz" pos="1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B800"/>
    <a:srgbClr val="E64626"/>
    <a:srgbClr val="424242"/>
    <a:srgbClr val="014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83946" autoAdjust="0"/>
  </p:normalViewPr>
  <p:slideViewPr>
    <p:cSldViewPr snapToGrid="0" snapToObjects="1">
      <p:cViewPr varScale="1">
        <p:scale>
          <a:sx n="106" d="100"/>
          <a:sy n="106" d="100"/>
        </p:scale>
        <p:origin x="2400" y="184"/>
      </p:cViewPr>
      <p:guideLst>
        <p:guide orient="horz" pos="2120"/>
        <p:guide pos="2864"/>
        <p:guide orient="horz" pos="1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5" d="100"/>
        <a:sy n="18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DD8CD-2A33-384F-98B9-8096650B8CB5}" type="datetimeFigureOut">
              <a:rPr lang="en-US" smtClean="0"/>
              <a:t>5/7/20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3F99C-4919-9549-A0C0-F456D43C9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2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-Banks,</a:t>
            </a:r>
            <a:r>
              <a:rPr lang="en-US" baseline="0" dirty="0"/>
              <a:t> Commercial, Customer, Legal, Regulatory </a:t>
            </a:r>
          </a:p>
          <a:p>
            <a:r>
              <a:rPr lang="en-US" baseline="0" dirty="0"/>
              <a:t>-Financial information – problems here with subjective nature (although clear indices). Data – but what to look for – and how can we check?</a:t>
            </a:r>
          </a:p>
          <a:p>
            <a:r>
              <a:rPr lang="en-US" baseline="0" dirty="0"/>
              <a:t>-Debit </a:t>
            </a:r>
            <a:r>
              <a:rPr lang="en-US" baseline="0" dirty="0" err="1"/>
              <a:t>vs</a:t>
            </a:r>
            <a:r>
              <a:rPr lang="en-US" baseline="0" dirty="0"/>
              <a:t> Credit </a:t>
            </a:r>
            <a:r>
              <a:rPr lang="en-US" baseline="0" dirty="0" err="1"/>
              <a:t>vs</a:t>
            </a:r>
            <a:r>
              <a:rPr lang="en-US" baseline="0" dirty="0"/>
              <a:t> Ongoing Risk</a:t>
            </a:r>
          </a:p>
          <a:p>
            <a:r>
              <a:rPr lang="en-US" baseline="0" dirty="0"/>
              <a:t>-Spectrum of Harm: Prevention, Treatment etc. …</a:t>
            </a:r>
          </a:p>
          <a:p>
            <a:r>
              <a:rPr lang="en-US" baseline="0" dirty="0"/>
              <a:t>-Features: Digital messages (awareness, prevention,), services when reporting, blocks – </a:t>
            </a:r>
            <a:r>
              <a:rPr lang="en-US" baseline="0" dirty="0" err="1"/>
              <a:t>Monzo</a:t>
            </a:r>
            <a:r>
              <a:rPr lang="en-US" baseline="0" dirty="0"/>
              <a:t>, </a:t>
            </a:r>
          </a:p>
          <a:p>
            <a:r>
              <a:rPr lang="en-US" baseline="0" dirty="0"/>
              <a:t>-Legal – if someone gives you information, store. Rights for accessing your own money </a:t>
            </a:r>
          </a:p>
          <a:p>
            <a:r>
              <a:rPr lang="en-US" baseline="0" dirty="0"/>
              <a:t>-Customer choice </a:t>
            </a:r>
          </a:p>
          <a:p>
            <a:r>
              <a:rPr lang="en-US" baseline="0" dirty="0"/>
              <a:t>-Gaps – </a:t>
            </a:r>
          </a:p>
          <a:p>
            <a:r>
              <a:rPr lang="en-US" baseline="0" dirty="0"/>
              <a:t>-Grey areas – where does the line stop. What is gambling? Can we even see gambling spend? Reporting problems and future restrictions – responsible lending</a:t>
            </a:r>
          </a:p>
          <a:p>
            <a:r>
              <a:rPr lang="en-US" baseline="0" dirty="0"/>
              <a:t>-Emerging areas – </a:t>
            </a:r>
          </a:p>
          <a:p>
            <a:r>
              <a:rPr lang="en-US" baseline="0" dirty="0"/>
              <a:t>-Cost (Even a button costs millions of $)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3F99C-4919-9549-A0C0-F456D43C98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61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Behavioural scientists love to save the world. </a:t>
            </a:r>
          </a:p>
          <a:p>
            <a:r>
              <a:rPr lang="en-GB" dirty="0"/>
              <a:t>Harm is rising – not just at</a:t>
            </a:r>
            <a:r>
              <a:rPr lang="en-GB" baseline="0" dirty="0"/>
              <a:t> the high end </a:t>
            </a:r>
          </a:p>
          <a:p>
            <a:r>
              <a:rPr lang="en-GB" baseline="0" dirty="0"/>
              <a:t>Harm associated with gambling lies along a spectrum of risk, with suck risks including </a:t>
            </a:r>
            <a:r>
              <a:rPr lang="en-GB" baseline="0" dirty="0" err="1"/>
              <a:t>inreased</a:t>
            </a:r>
            <a:r>
              <a:rPr lang="en-GB" baseline="0" dirty="0"/>
              <a:t> investment of time and money spent gambling, a preoccupation with gambling and gambling losses, and continued gambling </a:t>
            </a:r>
            <a:r>
              <a:rPr lang="en-GB" baseline="0" dirty="0" err="1"/>
              <a:t>depsite</a:t>
            </a:r>
            <a:r>
              <a:rPr lang="en-GB" baseline="0" dirty="0"/>
              <a:t> negative personal, financial and </a:t>
            </a:r>
            <a:r>
              <a:rPr lang="en-GB" baseline="0" dirty="0" err="1"/>
              <a:t>familiate</a:t>
            </a:r>
            <a:r>
              <a:rPr lang="en-GB" baseline="0" dirty="0"/>
              <a:t> outcomes</a:t>
            </a:r>
          </a:p>
          <a:p>
            <a:r>
              <a:rPr lang="en-GB" baseline="0" dirty="0"/>
              <a:t>PG is also estimated to cost society up to AUD$7BILLION AND THE </a:t>
            </a:r>
            <a:r>
              <a:rPr lang="en-GB" baseline="0" dirty="0" err="1"/>
              <a:t>uk</a:t>
            </a:r>
            <a:r>
              <a:rPr lang="en-GB" baseline="0" dirty="0"/>
              <a:t> GOVERNMENT IS ESTABLISHED TO SPEND £1.2 BILLION PER ANNUM ON GAMBLING-RELATED SOCIAL COSTS. </a:t>
            </a:r>
          </a:p>
          <a:p>
            <a:r>
              <a:rPr lang="en-GB" baseline="0" dirty="0"/>
              <a:t>Thus developments and </a:t>
            </a:r>
          </a:p>
          <a:p>
            <a:r>
              <a:rPr lang="en-GB" baseline="0" dirty="0"/>
              <a:t>https://</a:t>
            </a:r>
            <a:r>
              <a:rPr lang="en-GB" baseline="0" dirty="0" err="1"/>
              <a:t>problemgambling.sa.gov.au</a:t>
            </a:r>
            <a:r>
              <a:rPr lang="en-GB" baseline="0" dirty="0"/>
              <a:t>/gamblers/what-is-problem-gambling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D5DC0-7140-4226-844A-D15A33B6F70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6651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4.jp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1 (add own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1" cy="6858000"/>
          </a:xfrm>
          <a:prstGeom prst="rect">
            <a:avLst/>
          </a:prstGeom>
          <a:gradFill>
            <a:gsLst>
              <a:gs pos="99000">
                <a:srgbClr val="E6462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87875" y="0"/>
            <a:ext cx="4556125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9" name="Picture 8" descr="Uni-Sydney-logo-lockup-mono-BM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0" y="5699516"/>
            <a:ext cx="1565468" cy="84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3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419100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 descr="Uni-Sydney-logo-lockup-mono-BMC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0" y="5699516"/>
            <a:ext cx="1565468" cy="84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5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5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 descr="Uni-Sydney-logo-lockup-mono-BM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0" y="5699516"/>
            <a:ext cx="1565468" cy="84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08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 marL="742950" indent="-285750">
              <a:lnSpc>
                <a:spcPct val="90000"/>
              </a:lnSpc>
              <a:buFont typeface="Lucida Grande"/>
              <a:buChar char="–"/>
              <a:defRPr/>
            </a:lvl2pPr>
            <a:lvl3pPr>
              <a:lnSpc>
                <a:spcPct val="90000"/>
              </a:lnSpc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8583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9925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1865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5491163"/>
            <a:ext cx="4038600" cy="5376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360488"/>
            <a:ext cx="4038600" cy="41303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4226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2"/>
          </p:nvPr>
        </p:nvSpPr>
        <p:spPr>
          <a:xfrm>
            <a:off x="457200" y="1360488"/>
            <a:ext cx="4038600" cy="41306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/>
              <a:t>Click icon to add table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5491163"/>
            <a:ext cx="4038600" cy="5376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5505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57200" y="1360488"/>
            <a:ext cx="4038600" cy="413067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pPr lvl="0"/>
            <a:r>
              <a:rPr lang="en-GB" noProof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5491163"/>
            <a:ext cx="4038600" cy="5376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5921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  <p:txBody>
          <a:bodyPr anchor="ctr" anchorCtr="1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88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95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34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1" cy="6858000"/>
          </a:xfrm>
          <a:prstGeom prst="rect">
            <a:avLst/>
          </a:prstGeom>
          <a:gradFill>
            <a:gsLst>
              <a:gs pos="99000">
                <a:srgbClr val="E6462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1344" y="0"/>
            <a:ext cx="4581600" cy="687240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pic>
      <p:pic>
        <p:nvPicPr>
          <p:cNvPr id="2" name="Picture 1" descr="269F7152-Edit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5" r="27248"/>
          <a:stretch/>
        </p:blipFill>
        <p:spPr>
          <a:xfrm>
            <a:off x="4571344" y="-1"/>
            <a:ext cx="4581600" cy="6875925"/>
          </a:xfrm>
          <a:prstGeom prst="rect">
            <a:avLst/>
          </a:prstGeom>
        </p:spPr>
      </p:pic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1" name="Picture 10" descr="Uni-Sydney-logo-lockup-mono-BMC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0" y="5699516"/>
            <a:ext cx="1565468" cy="84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50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USY_MB1_PMS_1_Colour_Reversed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348302"/>
            <a:ext cx="8388586" cy="443577"/>
          </a:xfrm>
        </p:spPr>
        <p:txBody>
          <a:bodyPr anchor="t"/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5" y="799353"/>
            <a:ext cx="8387705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4455" y="1800412"/>
            <a:ext cx="8226486" cy="4635496"/>
          </a:xfrm>
          <a:solidFill>
            <a:srgbClr val="D9D9D9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3799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1" cy="6858000"/>
          </a:xfrm>
          <a:prstGeom prst="rect">
            <a:avLst/>
          </a:prstGeom>
          <a:solidFill>
            <a:srgbClr val="0148A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B80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0" y="5723180"/>
            <a:ext cx="1565468" cy="79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96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1" cy="6858000"/>
          </a:xfrm>
          <a:prstGeom prst="rect">
            <a:avLst/>
          </a:prstGeom>
          <a:solidFill>
            <a:srgbClr val="42424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B80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0" y="5723180"/>
            <a:ext cx="1565468" cy="79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54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1" cy="6858000"/>
          </a:xfrm>
          <a:prstGeom prst="rect">
            <a:avLst/>
          </a:prstGeom>
          <a:solidFill>
            <a:srgbClr val="FFB8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B80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Uni-Sydney-logo-lockup-mono-BM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0" y="5699516"/>
            <a:ext cx="1565468" cy="84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91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2EE62D8-60A0-48DB-90E0-0AF54F40A3CE}" type="datetimeFigureOut">
              <a:rPr lang="en-AU" smtClean="0"/>
              <a:t>7/5/20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CD3FCB2-36FF-469B-BFB4-F0A0EF0C7A3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737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Colo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2131200"/>
            <a:ext cx="5259600" cy="14688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3602037"/>
            <a:ext cx="5259600" cy="17520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6282-696E-4BC8-B8B0-F336AA0FA017}" type="datetime1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212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365125"/>
            <a:ext cx="84024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825625"/>
            <a:ext cx="8402400" cy="3851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7AD8-1FCE-4D4C-86B9-3F1377F62059}" type="datetime1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5800" y="5814790"/>
            <a:ext cx="20574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Image result for gamble aware logo">
            <a:extLst>
              <a:ext uri="{FF2B5EF4-FFF2-40B4-BE49-F238E27FC236}">
                <a16:creationId xmlns:a16="http://schemas.microsoft.com/office/drawing/2014/main" id="{9199EE62-49CB-4145-BCFB-2584D1A518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09" y="6142862"/>
            <a:ext cx="2694305" cy="349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081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EC0E44-31DD-4789-86DE-B6E31155F116}"/>
              </a:ext>
            </a:extLst>
          </p:cNvPr>
          <p:cNvSpPr/>
          <p:nvPr userDrawn="1"/>
        </p:nvSpPr>
        <p:spPr>
          <a:xfrm>
            <a:off x="4464909" y="-4233"/>
            <a:ext cx="4679092" cy="6862233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2131200"/>
            <a:ext cx="5259600" cy="14688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3602037"/>
            <a:ext cx="5259600" cy="17520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62B8-D7ED-4B07-9A04-1E3FEAB2A48C}" type="datetime1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0499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(Insert Imag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2131200"/>
            <a:ext cx="5259600" cy="14688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3602037"/>
            <a:ext cx="5259600" cy="17520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6282-696E-4BC8-B8B0-F336AA0FA017}" type="datetime1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7491796-214B-45DE-99F8-B1AF36C957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6098" y="0"/>
            <a:ext cx="4637903" cy="6858477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47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A903D7F4-2AD2-4C9C-9330-C03E0E70D3F1}"/>
              </a:ext>
            </a:extLst>
          </p:cNvPr>
          <p:cNvSpPr/>
          <p:nvPr userDrawn="1"/>
        </p:nvSpPr>
        <p:spPr>
          <a:xfrm>
            <a:off x="4473146" y="-4233"/>
            <a:ext cx="4670855" cy="6862233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2131200"/>
            <a:ext cx="5259600" cy="1468800"/>
          </a:xfrm>
        </p:spPr>
        <p:txBody>
          <a:bodyPr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3602037"/>
            <a:ext cx="5259600" cy="1752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C485A-CFD1-4426-A587-FCC12D6AD237}" type="datetime1">
              <a:rPr lang="en-GB" smtClean="0"/>
              <a:pPr/>
              <a:t>07/05/2020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58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1" cy="6858000"/>
          </a:xfrm>
          <a:prstGeom prst="rect">
            <a:avLst/>
          </a:prstGeom>
          <a:gradFill>
            <a:gsLst>
              <a:gs pos="99000">
                <a:srgbClr val="E6462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5013" y="0"/>
            <a:ext cx="4598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0" name="Picture 9" descr="Uni-Sydney-logo-lockup-mono-BMC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0" y="5699516"/>
            <a:ext cx="1565468" cy="84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204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(Insert Imag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2131200"/>
            <a:ext cx="5259600" cy="1468800"/>
          </a:xfrm>
        </p:spPr>
        <p:txBody>
          <a:bodyPr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3602037"/>
            <a:ext cx="5259600" cy="1752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04E3C7-3434-41F6-8009-C52959A159FA}" type="datetime1">
              <a:rPr lang="en-GB" smtClean="0"/>
              <a:pPr/>
              <a:t>07/05/2020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58EBCF5-E0AC-439B-A35D-E3E767064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14336" y="0"/>
            <a:ext cx="4629665" cy="6858477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9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907200"/>
            <a:ext cx="5259600" cy="146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2433600"/>
            <a:ext cx="5259600" cy="33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6329-32E5-45D1-A44F-3528B41BEAB5}" type="datetime1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8083C25-9322-4123-BA6A-1F002C5AC1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14336" y="0"/>
            <a:ext cx="4629665" cy="68580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075">
                <a:moveTo>
                  <a:pt x="0" y="5143500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4350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292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800" y="1825625"/>
            <a:ext cx="4144051" cy="3851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53E6F-F562-4865-866C-DA32BD244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4144051" cy="3851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2901-F037-4335-90F2-449535D19421}" type="datetime1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22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800" y="1825625"/>
            <a:ext cx="4144051" cy="3851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A0A7-EE55-43F8-B9FF-48474BF01C62}" type="datetime1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4EC5BB-E888-4D27-BEC1-966A6DA6EA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29600" y="1825625"/>
            <a:ext cx="4143600" cy="3851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643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C913EE-2727-4AD5-A4F4-2BB171BD1452}"/>
              </a:ext>
            </a:extLst>
          </p:cNvPr>
          <p:cNvSpPr/>
          <p:nvPr userDrawn="1"/>
        </p:nvSpPr>
        <p:spPr>
          <a:xfrm>
            <a:off x="0" y="0"/>
            <a:ext cx="9144000" cy="56324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8CD2CEE-C7C6-454F-BABA-D3C681293B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800" y="447565"/>
            <a:ext cx="8402400" cy="47374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179F0-3632-4679-B6A5-46A0CB57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1A33-3FCE-4155-9EE2-6FE5EF3C5DC7}" type="datetime1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D66F0-0409-41B5-8F0F-17515FC2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F6746-0473-414F-B00B-B9833570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AB8804-944C-44FE-AC90-21977F1B7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8824" y="5797498"/>
            <a:ext cx="3143251" cy="92039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image caption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407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666FB1-7EB8-48D4-BBC6-25C76E69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515F-EF3A-4544-A4C7-DB909F882D02}" type="datetime1">
              <a:rPr lang="en-GB" smtClean="0"/>
              <a:t>07/05/2020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8E062-8FFD-4BEA-9E4D-0665BABE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D1732-3E34-49BE-8B77-1A0F750E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1DD2EA03-0958-4D81-9330-2608322C4F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689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full bleed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2A7153-D257-4B24-9EEA-C9A3F1D1EE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8824" y="5797498"/>
            <a:ext cx="3143251" cy="92039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image caption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116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244F-AB7D-4A1B-B659-7C45DEE6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1212D-E935-40DA-A8C3-8B44174E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2975-2842-4F46-9E3A-BD83A4AB70A7}" type="datetime1">
              <a:rPr lang="en-GB" smtClean="0"/>
              <a:t>07/05/2020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84AF7-63FF-4F17-8CEC-05F9D0F1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3E4AC-67E3-4249-9DF5-A4C70E5F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585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926B6-9036-4126-AE1F-8A37EA53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E109-D549-48E1-9AC0-88A28FCC05A2}" type="datetime1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9A293D-86F4-467C-A6B2-024611FA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59A11-3108-4192-81AD-C415E054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45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1" cy="6858000"/>
          </a:xfrm>
          <a:prstGeom prst="rect">
            <a:avLst/>
          </a:prstGeom>
          <a:gradFill>
            <a:gsLst>
              <a:gs pos="99000">
                <a:srgbClr val="E6462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r="38627"/>
          <a:stretch/>
        </p:blipFill>
        <p:spPr bwMode="auto">
          <a:xfrm>
            <a:off x="4546600" y="-8711"/>
            <a:ext cx="4597400" cy="687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1" name="Picture 10" descr="Uni-Sydney-logo-lockup-mono-BMC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0" y="5699516"/>
            <a:ext cx="1565468" cy="84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6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1" cy="6858000"/>
          </a:xfrm>
          <a:prstGeom prst="rect">
            <a:avLst/>
          </a:prstGeom>
          <a:gradFill>
            <a:gsLst>
              <a:gs pos="99000">
                <a:srgbClr val="E6462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269F8271-Edi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9" r="28483"/>
          <a:stretch/>
        </p:blipFill>
        <p:spPr>
          <a:xfrm>
            <a:off x="4546600" y="0"/>
            <a:ext cx="4597399" cy="6898609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0" name="Picture 9" descr="Uni-Sydney-logo-lockup-mono-BMC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0" y="5699516"/>
            <a:ext cx="1565468" cy="84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6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5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9144001" cy="6858000"/>
          </a:xfrm>
          <a:prstGeom prst="rect">
            <a:avLst/>
          </a:prstGeom>
          <a:gradFill>
            <a:gsLst>
              <a:gs pos="99000">
                <a:srgbClr val="E6462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 descr="Uni-Sydney-logo-lockup-mono-BM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0" y="5699516"/>
            <a:ext cx="1565468" cy="84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0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1 (add own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87876" y="418354"/>
            <a:ext cx="4150358" cy="6017555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 descr="Uni-Sydney-logo-lockup-mono-BM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0" y="5699516"/>
            <a:ext cx="1565468" cy="84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80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419100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 descr="Uni-Sydney-logo-lockup-mono-BMC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0" y="5699516"/>
            <a:ext cx="1565468" cy="84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0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419100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 descr="Uni-Sydney-logo-lockup-mono-BMC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0" y="5699516"/>
            <a:ext cx="1565468" cy="84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2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7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Insert slide title here… 28pt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8900"/>
            <a:ext cx="8229600" cy="476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Sub-heading Bold… 24pt</a:t>
            </a:r>
          </a:p>
          <a:p>
            <a:pPr lvl="0"/>
            <a:r>
              <a:rPr lang="en-US" dirty="0"/>
              <a:t>Add body copy </a:t>
            </a:r>
          </a:p>
          <a:p>
            <a:r>
              <a:rPr lang="en-US" dirty="0"/>
              <a:t>Add bullet point</a:t>
            </a:r>
          </a:p>
          <a:p>
            <a:r>
              <a:rPr lang="en-US" dirty="0"/>
              <a:t>Add bullet point</a:t>
            </a: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381000" y="6356350"/>
            <a:ext cx="587828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lang="en-US" sz="900" b="0" i="0" u="none" strike="noStrike" kern="1200" baseline="0" smtClean="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Brain and Mind Centre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6294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Page </a:t>
            </a:r>
            <a:fld id="{3B11C02F-2186-5E4E-90C0-5210A150EF9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4" r:id="rId3"/>
    <p:sldLayoutId id="2147483715" r:id="rId4"/>
    <p:sldLayoutId id="2147483716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11" r:id="rId20"/>
    <p:sldLayoutId id="2147483712" r:id="rId21"/>
    <p:sldLayoutId id="2147483713" r:id="rId22"/>
    <p:sldLayoutId id="2147483714" r:id="rId23"/>
    <p:sldLayoutId id="2147483731" r:id="rId24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accent1"/>
          </a:solidFill>
          <a:latin typeface="Tw Cen MT"/>
          <a:ea typeface="ＭＳ Ｐゴシック" charset="0"/>
          <a:cs typeface="Tw Cen MT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–"/>
        <a:defRPr sz="24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C7EFF-4B85-47B4-9AEE-BAC2AEA4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365125"/>
            <a:ext cx="840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E355A-FC37-40C1-881B-11D9A87A1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800" y="1825628"/>
            <a:ext cx="8402400" cy="3859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C79F3-7BFD-4B2B-9937-D0CB01C01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0800" y="581479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D2579E-D2B3-420A-972D-0CF396453095}" type="datetime1">
              <a:rPr lang="en-GB" smtClean="0"/>
              <a:pPr/>
              <a:t>07/05/2020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0D257-02C6-4B88-B728-A31860AD3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15800" y="581479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1B7CE-A778-4036-BB74-3EFF1FE74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1627" y="6362235"/>
            <a:ext cx="54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05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hf sldNum="0"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SzPct val="85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SzPct val="85000"/>
        <a:buFont typeface="Wingdings" panose="05000000000000000000" pitchFamily="2" charset="2"/>
        <a:buChar char="Ø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35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-au.mimecast.com/s/cMkDCL7EwMfVoqwNiqb1OR?domain=magpie.blogs.bristol.ac.uk/" TargetMode="External"/><Relationship Id="rId2" Type="http://schemas.openxmlformats.org/officeDocument/2006/relationships/hyperlink" Target="https://protect-au.mimecast.com/s/_TwyCK1DvKTPAKM8fMjWAU?domain=bris.ac.uk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81884" y="864704"/>
            <a:ext cx="8324794" cy="2255867"/>
          </a:xfrm>
        </p:spPr>
        <p:txBody>
          <a:bodyPr/>
          <a:lstStyle/>
          <a:p>
            <a:pPr algn="ctr"/>
            <a:r>
              <a:rPr lang="en-US" dirty="0">
                <a:latin typeface="Tw Cen MT" charset="0"/>
              </a:rPr>
              <a:t>Technology, Risk and Gambling Seminar Series</a:t>
            </a:r>
            <a:br>
              <a:rPr lang="en-US" dirty="0">
                <a:latin typeface="Tw Cen MT" charset="0"/>
              </a:rPr>
            </a:br>
            <a:br>
              <a:rPr lang="en-US" dirty="0">
                <a:latin typeface="Tw Cen MT" charset="0"/>
              </a:rPr>
            </a:br>
            <a:br>
              <a:rPr lang="en-US" dirty="0">
                <a:latin typeface="Tw Cen MT" charset="0"/>
              </a:rPr>
            </a:br>
            <a:r>
              <a:rPr lang="en-US" sz="2000" dirty="0">
                <a:latin typeface="Tw Cen MT" charset="0"/>
              </a:rPr>
              <a:t>“The impact of digital payment on gambling and potential for payment-based interventions”</a:t>
            </a:r>
            <a:endParaRPr lang="en-US" b="0" dirty="0">
              <a:solidFill>
                <a:schemeClr val="tx1"/>
              </a:solidFill>
              <a:latin typeface="Tw Cen MT" charset="0"/>
            </a:endParaRPr>
          </a:p>
        </p:txBody>
      </p:sp>
      <p:sp>
        <p:nvSpPr>
          <p:cNvPr id="1638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366941" y="3360967"/>
            <a:ext cx="4205059" cy="2155249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w Cen MT" charset="0"/>
              </a:rPr>
              <a:t>Presenters –</a:t>
            </a:r>
          </a:p>
          <a:p>
            <a:r>
              <a:rPr lang="en-AU" dirty="0"/>
              <a:t>Juliette Tobias-Webb, The University of Sydney</a:t>
            </a:r>
          </a:p>
          <a:p>
            <a:r>
              <a:rPr lang="en-AU" dirty="0"/>
              <a:t>Sharon Collard, The </a:t>
            </a:r>
            <a:r>
              <a:rPr lang="en-GB" dirty="0"/>
              <a:t>University of Bristol</a:t>
            </a:r>
            <a:r>
              <a:rPr lang="en-AU" dirty="0"/>
              <a:t> </a:t>
            </a:r>
          </a:p>
          <a:p>
            <a:pPr marL="0" indent="0">
              <a:buNone/>
            </a:pPr>
            <a:endParaRPr lang="en-US" b="1" dirty="0">
              <a:latin typeface="Tw Cen MT" charset="0"/>
            </a:endParaRPr>
          </a:p>
          <a:p>
            <a:pPr marL="0" indent="0">
              <a:buNone/>
            </a:pPr>
            <a:r>
              <a:rPr lang="en-US" b="1" dirty="0">
                <a:latin typeface="Tw Cen MT" charset="0"/>
              </a:rPr>
              <a:t>Moderated by</a:t>
            </a:r>
            <a:endParaRPr lang="en-US" dirty="0">
              <a:latin typeface="Tw Cen MT" charset="0"/>
            </a:endParaRPr>
          </a:p>
          <a:p>
            <a:pPr marL="0" indent="0">
              <a:buNone/>
            </a:pPr>
            <a:r>
              <a:rPr lang="en-US">
                <a:latin typeface="Tw Cen MT" charset="0"/>
              </a:rPr>
              <a:t>Sally </a:t>
            </a:r>
            <a:r>
              <a:rPr lang="en-US" dirty="0" err="1">
                <a:latin typeface="Tw Cen MT" charset="0"/>
              </a:rPr>
              <a:t>Gainsbury</a:t>
            </a:r>
            <a:r>
              <a:rPr lang="en-US" dirty="0">
                <a:latin typeface="Tw Cen MT" charset="0"/>
              </a:rPr>
              <a:t> and Kahlil Philander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037" y="2121524"/>
            <a:ext cx="5602256" cy="2018179"/>
          </a:xfrm>
        </p:spPr>
        <p:txBody>
          <a:bodyPr/>
          <a:lstStyle/>
          <a:p>
            <a:br>
              <a:rPr lang="en-GB" sz="3733" dirty="0"/>
            </a:br>
            <a:r>
              <a:rPr lang="en-GB" sz="3733" dirty="0"/>
              <a:t>Money And Gambling: </a:t>
            </a:r>
            <a:br>
              <a:rPr lang="en-GB" sz="3733" dirty="0"/>
            </a:br>
            <a:r>
              <a:rPr lang="en-GB" sz="3733" dirty="0"/>
              <a:t>Practice, Insight, Evidence (MAGPIE)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037" y="3967238"/>
            <a:ext cx="5028515" cy="2331961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  <a:p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867" b="1" dirty="0"/>
              <a:t>Professor Sharon Collard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067" dirty="0"/>
              <a:t>Personal Finance Research Centre, University of Bristol</a:t>
            </a:r>
          </a:p>
        </p:txBody>
      </p:sp>
      <p:pic>
        <p:nvPicPr>
          <p:cNvPr id="6" name="Picture 5" descr="Image result for gamble aware logo">
            <a:extLst>
              <a:ext uri="{FF2B5EF4-FFF2-40B4-BE49-F238E27FC236}">
                <a16:creationId xmlns:a16="http://schemas.microsoft.com/office/drawing/2014/main" id="{949FA917-0116-4943-8FB1-33DA4F0933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638" y="548963"/>
            <a:ext cx="2694305" cy="3498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94E3D8A1-5B26-4D18-B5DB-17709847B0A2}"/>
              </a:ext>
            </a:extLst>
          </p:cNvPr>
          <p:cNvSpPr txBox="1">
            <a:spLocks/>
          </p:cNvSpPr>
          <p:nvPr/>
        </p:nvSpPr>
        <p:spPr>
          <a:xfrm>
            <a:off x="5293047" y="3973305"/>
            <a:ext cx="3976915" cy="2686352"/>
          </a:xfrm>
          <a:prstGeom prst="rect">
            <a:avLst/>
          </a:prstGeom>
        </p:spPr>
        <p:txBody>
          <a:bodyPr vert="horz" lIns="121920" tIns="60960" rIns="121920" bIns="60960" rtlCol="0">
            <a:normAutofit fontScale="25000" lnSpcReduction="20000"/>
          </a:bodyPr>
          <a:lstStyle>
            <a:lvl1pPr marL="0" indent="0" algn="l" defTabSz="514350" rtl="0" eaLnBrk="1" latinLnBrk="0" hangingPunct="1">
              <a:lnSpc>
                <a:spcPct val="90000"/>
              </a:lnSpc>
              <a:spcBef>
                <a:spcPts val="563"/>
              </a:spcBef>
              <a:buSzPct val="85000"/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SzPct val="85000"/>
              <a:buFont typeface="Wingdings" panose="05000000000000000000" pitchFamily="2" charset="2"/>
              <a:buNone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Courier New" panose="02070309020205020404" pitchFamily="49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 fontAlgn="auto">
              <a:spcBef>
                <a:spcPts val="751"/>
              </a:spcBef>
              <a:spcAft>
                <a:spcPts val="0"/>
              </a:spcAft>
            </a:pPr>
            <a:r>
              <a:rPr lang="en-GB" sz="8533">
                <a:solidFill>
                  <a:prstClr val="black"/>
                </a:solidFill>
                <a:latin typeface="Rockwell" panose="02060603020205020403" pitchFamily="18" charset="77"/>
              </a:rPr>
              <a:t>Find out more:</a:t>
            </a:r>
          </a:p>
          <a:p>
            <a:pPr defTabSz="685783" fontAlgn="auto">
              <a:spcBef>
                <a:spcPts val="751"/>
              </a:spcBef>
              <a:spcAft>
                <a:spcPts val="0"/>
              </a:spcAft>
            </a:pPr>
            <a:r>
              <a:rPr lang="en-GB" sz="8533">
                <a:solidFill>
                  <a:prstClr val="black"/>
                </a:solidFill>
                <a:latin typeface="Rockwell" panose="02060603020205020403" pitchFamily="18" charset="77"/>
              </a:rPr>
              <a:t>magpie.blogs.bristol.ac.uk</a:t>
            </a:r>
          </a:p>
          <a:p>
            <a:pPr defTabSz="685783" fontAlgn="auto">
              <a:spcBef>
                <a:spcPts val="751"/>
              </a:spcBef>
              <a:spcAft>
                <a:spcPts val="0"/>
              </a:spcAft>
            </a:pPr>
            <a:endParaRPr lang="en-GB" sz="8533">
              <a:solidFill>
                <a:prstClr val="black"/>
              </a:solidFill>
              <a:latin typeface="Rockwell" panose="02060603020205020403" pitchFamily="18" charset="77"/>
            </a:endParaRPr>
          </a:p>
          <a:p>
            <a:pPr defTabSz="685783" fontAlgn="auto">
              <a:spcBef>
                <a:spcPts val="751"/>
              </a:spcBef>
              <a:spcAft>
                <a:spcPts val="0"/>
              </a:spcAft>
            </a:pPr>
            <a:r>
              <a:rPr lang="en-GB" sz="8533">
                <a:solidFill>
                  <a:prstClr val="black"/>
                </a:solidFill>
                <a:latin typeface="Rockwell" panose="02060603020205020403" pitchFamily="18" charset="77"/>
              </a:rPr>
              <a:t>Follow us:</a:t>
            </a:r>
          </a:p>
          <a:p>
            <a:pPr defTabSz="685783" fontAlgn="auto">
              <a:spcBef>
                <a:spcPts val="751"/>
              </a:spcBef>
              <a:spcAft>
                <a:spcPts val="0"/>
              </a:spcAft>
            </a:pPr>
            <a:r>
              <a:rPr lang="en-GB" sz="8533">
                <a:solidFill>
                  <a:prstClr val="black"/>
                </a:solidFill>
                <a:latin typeface="Rockwell" panose="02060603020205020403" pitchFamily="18" charset="77"/>
              </a:rPr>
              <a:t>@PFRC_UK</a:t>
            </a:r>
          </a:p>
          <a:p>
            <a:pPr defTabSz="685783" fontAlgn="auto">
              <a:spcBef>
                <a:spcPts val="751"/>
              </a:spcBef>
              <a:spcAft>
                <a:spcPts val="0"/>
              </a:spcAft>
            </a:pPr>
            <a:r>
              <a:rPr lang="en-GB" sz="8533">
                <a:solidFill>
                  <a:prstClr val="black"/>
                </a:solidFill>
                <a:latin typeface="Rockwell" panose="02060603020205020403" pitchFamily="18" charset="77"/>
              </a:rPr>
              <a:t>@SharonBCollard</a:t>
            </a:r>
          </a:p>
          <a:p>
            <a:pPr defTabSz="685783" fontAlgn="auto">
              <a:spcBef>
                <a:spcPts val="751"/>
              </a:spcBef>
              <a:spcAft>
                <a:spcPts val="0"/>
              </a:spcAft>
            </a:pPr>
            <a:endParaRPr lang="en-GB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90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FBD0-2D59-4C6E-B745-9F4094A14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365125"/>
            <a:ext cx="84024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 dirty="0"/>
              <a:t>The MAGPIE Programme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F6C8A2-D41A-43FF-9F9F-9603A1204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801" y="1690688"/>
            <a:ext cx="4040681" cy="3851275"/>
          </a:xfrm>
          <a:prstGeom prst="rect">
            <a:avLst/>
          </a:prstGeom>
          <a:noFill/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885580B-000B-4935-8615-E8869AA492E8}"/>
              </a:ext>
            </a:extLst>
          </p:cNvPr>
          <p:cNvSpPr txBox="1">
            <a:spLocks/>
          </p:cNvSpPr>
          <p:nvPr/>
        </p:nvSpPr>
        <p:spPr>
          <a:xfrm>
            <a:off x="4411482" y="1480421"/>
            <a:ext cx="4732519" cy="474136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SzPct val="85000"/>
              <a:buFont typeface="Wingdings" panose="05000000000000000000" pitchFamily="2" charset="2"/>
              <a:buChar char="§"/>
              <a:defRPr sz="157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–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SzPct val="85000"/>
              <a:buFont typeface="Wingdings" panose="05000000000000000000" pitchFamily="2" charset="2"/>
              <a:buChar char="Ø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Courier New" panose="02070309020205020404" pitchFamily="49" charset="0"/>
              <a:buChar char="o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 defTabSz="685783" fontAlgn="auto">
              <a:spcBef>
                <a:spcPts val="751"/>
              </a:spcBef>
              <a:spcAft>
                <a:spcPts val="0"/>
              </a:spcAft>
            </a:pPr>
            <a:r>
              <a:rPr lang="en-GB" sz="2100" dirty="0">
                <a:solidFill>
                  <a:prstClr val="black"/>
                </a:solidFill>
              </a:rPr>
              <a:t>Builds on PFRC’s programme of work to help firms support customers in vulnerable situations</a:t>
            </a:r>
          </a:p>
          <a:p>
            <a:pPr marL="171446" indent="-171446" defTabSz="685783" fontAlgn="auto">
              <a:spcBef>
                <a:spcPts val="751"/>
              </a:spcBef>
              <a:spcAft>
                <a:spcPts val="0"/>
              </a:spcAft>
            </a:pPr>
            <a:r>
              <a:rPr lang="en-GB" sz="2100" dirty="0">
                <a:solidFill>
                  <a:prstClr val="black"/>
                </a:solidFill>
              </a:rPr>
              <a:t>Focuses on the role of financial services in reducing gambling-related harm by helping create a safer environment</a:t>
            </a:r>
          </a:p>
          <a:p>
            <a:pPr marL="171446" indent="-171446" defTabSz="685783" fontAlgn="auto">
              <a:spcBef>
                <a:spcPts val="751"/>
              </a:spcBef>
              <a:spcAft>
                <a:spcPts val="0"/>
              </a:spcAft>
            </a:pPr>
            <a:r>
              <a:rPr lang="en-GB" sz="2100" dirty="0">
                <a:solidFill>
                  <a:prstClr val="black"/>
                </a:solidFill>
              </a:rPr>
              <a:t>Delivers a series of projects over three years</a:t>
            </a:r>
          </a:p>
          <a:p>
            <a:pPr marL="171446" indent="-171446" defTabSz="685783" fontAlgn="auto">
              <a:spcBef>
                <a:spcPts val="751"/>
              </a:spcBef>
              <a:spcAft>
                <a:spcPts val="0"/>
              </a:spcAft>
            </a:pPr>
            <a:r>
              <a:rPr lang="en-GB" sz="2100" dirty="0">
                <a:solidFill>
                  <a:prstClr val="black"/>
                </a:solidFill>
              </a:rPr>
              <a:t>Produces evidence-informed resources to minimise financial harm</a:t>
            </a:r>
          </a:p>
          <a:p>
            <a:pPr marL="171446" indent="-171446" defTabSz="685783" fontAlgn="auto">
              <a:spcBef>
                <a:spcPts val="751"/>
              </a:spcBef>
              <a:spcAft>
                <a:spcPts val="0"/>
              </a:spcAft>
            </a:pPr>
            <a:r>
              <a:rPr lang="en-GB" sz="2100" dirty="0">
                <a:solidFill>
                  <a:prstClr val="black"/>
                </a:solidFill>
              </a:rPr>
              <a:t>Brings together/collaborate with a ‘coalition of the willing’</a:t>
            </a:r>
          </a:p>
          <a:p>
            <a:pPr marL="0" indent="0" defTabSz="685783" fontAlgn="auto">
              <a:spcBef>
                <a:spcPts val="751"/>
              </a:spcBef>
              <a:spcAft>
                <a:spcPts val="0"/>
              </a:spcAft>
              <a:buNone/>
            </a:pPr>
            <a:endParaRPr lang="en-GB" sz="2100" dirty="0">
              <a:solidFill>
                <a:prstClr val="black"/>
              </a:solidFill>
              <a:highlight>
                <a:srgbClr val="FFFF00"/>
              </a:highlight>
            </a:endParaRPr>
          </a:p>
          <a:p>
            <a:pPr marL="0" indent="0" defTabSz="685783" fontAlgn="auto">
              <a:spcBef>
                <a:spcPts val="751"/>
              </a:spcBef>
              <a:spcAft>
                <a:spcPts val="0"/>
              </a:spcAft>
              <a:buNone/>
            </a:pPr>
            <a:endParaRPr lang="en-GB" sz="2100" dirty="0">
              <a:solidFill>
                <a:srgbClr val="C40449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63504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4200-9B3C-4370-9B6B-328D1053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Priority 1: Gambling </a:t>
            </a:r>
            <a:r>
              <a:rPr lang="en-GB"/>
              <a:t>transaction blocks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2B45C4-6E10-4CB0-81F9-43F65E0DC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8976" y="1503892"/>
            <a:ext cx="2029248" cy="3850216"/>
          </a:xfrm>
          <a:prstGeom prst="rect">
            <a:avLst/>
          </a:prstGeom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33A81644-4B96-470E-A420-1FFD476AC89F}"/>
              </a:ext>
            </a:extLst>
          </p:cNvPr>
          <p:cNvSpPr txBox="1">
            <a:spLocks/>
          </p:cNvSpPr>
          <p:nvPr/>
        </p:nvSpPr>
        <p:spPr>
          <a:xfrm>
            <a:off x="580061" y="1620007"/>
            <a:ext cx="4790224" cy="417603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SzPct val="85000"/>
              <a:buFont typeface="Wingdings" panose="05000000000000000000" pitchFamily="2" charset="2"/>
              <a:buChar char="§"/>
              <a:defRPr sz="157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–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SzPct val="85000"/>
              <a:buFont typeface="Wingdings" panose="05000000000000000000" pitchFamily="2" charset="2"/>
              <a:buChar char="Ø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Courier New" panose="02070309020205020404" pitchFamily="49" charset="0"/>
              <a:buChar char="o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783" fontAlgn="auto">
              <a:spcBef>
                <a:spcPts val="751"/>
              </a:spcBef>
              <a:spcAft>
                <a:spcPts val="0"/>
              </a:spcAft>
              <a:buNone/>
            </a:pPr>
            <a:r>
              <a:rPr lang="en-GB" sz="2133" dirty="0">
                <a:solidFill>
                  <a:prstClr val="black"/>
                </a:solidFill>
              </a:rPr>
              <a:t>Several banks and credit card firms have launched </a:t>
            </a:r>
            <a:r>
              <a:rPr lang="en-GB" sz="2133" b="1" dirty="0">
                <a:solidFill>
                  <a:prstClr val="black"/>
                </a:solidFill>
              </a:rPr>
              <a:t>card controls </a:t>
            </a:r>
            <a:r>
              <a:rPr lang="en-GB" sz="2133" dirty="0">
                <a:solidFill>
                  <a:prstClr val="black"/>
                </a:solidFill>
              </a:rPr>
              <a:t>to enable their customers to block spending on gambling…</a:t>
            </a:r>
          </a:p>
          <a:p>
            <a:pPr marL="0" indent="0" defTabSz="685783" fontAlgn="auto">
              <a:spcBef>
                <a:spcPts val="751"/>
              </a:spcBef>
              <a:spcAft>
                <a:spcPts val="0"/>
              </a:spcAft>
              <a:buNone/>
            </a:pPr>
            <a:endParaRPr lang="en-GB" sz="1333" dirty="0">
              <a:solidFill>
                <a:prstClr val="black"/>
              </a:solidFill>
            </a:endParaRPr>
          </a:p>
          <a:p>
            <a:pPr marL="0" indent="0" defTabSz="685783" fontAlgn="auto">
              <a:spcBef>
                <a:spcPts val="751"/>
              </a:spcBef>
              <a:spcAft>
                <a:spcPts val="0"/>
              </a:spcAft>
              <a:buNone/>
            </a:pPr>
            <a:r>
              <a:rPr lang="en-GB" sz="2133" dirty="0">
                <a:solidFill>
                  <a:prstClr val="black"/>
                </a:solidFill>
              </a:rPr>
              <a:t>But there’s </a:t>
            </a:r>
            <a:r>
              <a:rPr lang="en-GB" sz="2133" b="1" dirty="0">
                <a:solidFill>
                  <a:prstClr val="black"/>
                </a:solidFill>
              </a:rPr>
              <a:t>limited evidence </a:t>
            </a:r>
            <a:r>
              <a:rPr lang="en-GB" sz="2133" dirty="0">
                <a:solidFill>
                  <a:prstClr val="black"/>
                </a:solidFill>
              </a:rPr>
              <a:t>about ‘what works’ and who for</a:t>
            </a:r>
          </a:p>
          <a:p>
            <a:pPr marL="0" indent="0" defTabSz="685783" fontAlgn="auto">
              <a:spcBef>
                <a:spcPts val="751"/>
              </a:spcBef>
              <a:spcAft>
                <a:spcPts val="0"/>
              </a:spcAft>
              <a:buNone/>
            </a:pPr>
            <a:endParaRPr lang="en-GB" sz="1333" dirty="0">
              <a:solidFill>
                <a:prstClr val="black"/>
              </a:solidFill>
            </a:endParaRPr>
          </a:p>
          <a:p>
            <a:pPr marL="0" indent="0" defTabSz="685783" fontAlgn="auto">
              <a:spcBef>
                <a:spcPts val="751"/>
              </a:spcBef>
              <a:spcAft>
                <a:spcPts val="0"/>
              </a:spcAft>
              <a:buNone/>
            </a:pPr>
            <a:r>
              <a:rPr lang="en-GB" sz="2133" dirty="0">
                <a:solidFill>
                  <a:prstClr val="black"/>
                </a:solidFill>
              </a:rPr>
              <a:t>Our aim: produce an </a:t>
            </a:r>
            <a:r>
              <a:rPr lang="en-GB" sz="2133" b="1" dirty="0">
                <a:solidFill>
                  <a:prstClr val="black"/>
                </a:solidFill>
              </a:rPr>
              <a:t>evidence-based standard</a:t>
            </a:r>
            <a:r>
              <a:rPr lang="en-GB" sz="2133" dirty="0">
                <a:solidFill>
                  <a:prstClr val="black"/>
                </a:solidFill>
              </a:rPr>
              <a:t> for card controls that balances </a:t>
            </a:r>
            <a:r>
              <a:rPr lang="en-GB" sz="2133" b="1" dirty="0">
                <a:solidFill>
                  <a:prstClr val="black"/>
                </a:solidFill>
              </a:rPr>
              <a:t>commercial realism </a:t>
            </a:r>
            <a:r>
              <a:rPr lang="en-GB" sz="2133" dirty="0">
                <a:solidFill>
                  <a:prstClr val="black"/>
                </a:solidFill>
              </a:rPr>
              <a:t>with consumer-centred </a:t>
            </a:r>
            <a:r>
              <a:rPr lang="en-GB" sz="2133" b="1" dirty="0">
                <a:solidFill>
                  <a:prstClr val="black"/>
                </a:solidFill>
              </a:rPr>
              <a:t>friction and intervention</a:t>
            </a:r>
            <a:r>
              <a:rPr lang="en-GB" sz="2133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3680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AEB3F-3A11-42E4-8DF5-7CF47529A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Priority 1: Gambling transaction blocks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6D94CC-D1E2-403E-967C-00CEF5C8E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1" y="1275139"/>
            <a:ext cx="8671052" cy="4550156"/>
          </a:xfrm>
        </p:spPr>
      </p:pic>
    </p:spTree>
    <p:extLst>
      <p:ext uri="{BB962C8B-B14F-4D97-AF65-F5344CB8AC3E}">
        <p14:creationId xmlns:p14="http://schemas.microsoft.com/office/powerpoint/2010/main" val="4210551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B44BD6A-9B57-1349-8A39-D0537C421D4B}"/>
              </a:ext>
            </a:extLst>
          </p:cNvPr>
          <p:cNvSpPr txBox="1">
            <a:spLocks/>
          </p:cNvSpPr>
          <p:nvPr/>
        </p:nvSpPr>
        <p:spPr>
          <a:xfrm>
            <a:off x="514210" y="218704"/>
            <a:ext cx="7363499" cy="1143000"/>
          </a:xfrm>
          <a:prstGeom prst="rect">
            <a:avLst/>
          </a:prstGeom>
        </p:spPr>
        <p:txBody>
          <a:bodyPr lIns="91418" tIns="45709" rIns="91418" bIns="45709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latin typeface="Rockwell" panose="02060603020205020403" pitchFamily="18" charset="77"/>
              </a:rPr>
              <a:t>Complexity of Design</a:t>
            </a:r>
            <a:endParaRPr lang="en-US" sz="3200" dirty="0">
              <a:latin typeface="Rockwell" panose="02060603020205020403" pitchFamily="18" charset="77"/>
            </a:endParaRP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20738F5A-7154-AD40-B485-EE0FF210C53D}"/>
              </a:ext>
            </a:extLst>
          </p:cNvPr>
          <p:cNvSpPr txBox="1">
            <a:spLocks/>
          </p:cNvSpPr>
          <p:nvPr/>
        </p:nvSpPr>
        <p:spPr>
          <a:xfrm>
            <a:off x="514210" y="1215726"/>
            <a:ext cx="8304937" cy="4741369"/>
          </a:xfrm>
          <a:prstGeom prst="rect">
            <a:avLst/>
          </a:prstGeom>
        </p:spPr>
        <p:txBody>
          <a:bodyPr vert="horz" lIns="121920" tIns="60960" rIns="121920" bIns="60960" rtlCol="0">
            <a:normAutofit lnSpcReduction="10000"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SzPct val="85000"/>
              <a:buFont typeface="Wingdings" panose="05000000000000000000" pitchFamily="2" charset="2"/>
              <a:buChar char="§"/>
              <a:defRPr sz="157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–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SzPct val="85000"/>
              <a:buFont typeface="Wingdings" panose="05000000000000000000" pitchFamily="2" charset="2"/>
              <a:buChar char="Ø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Courier New" panose="02070309020205020404" pitchFamily="49" charset="0"/>
              <a:buChar char="o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 defTabSz="685783" fontAlgn="auto">
              <a:spcBef>
                <a:spcPts val="751"/>
              </a:spcBef>
              <a:spcAft>
                <a:spcPts val="0"/>
              </a:spcAft>
            </a:pPr>
            <a:r>
              <a:rPr lang="en-GB" sz="2100" dirty="0">
                <a:solidFill>
                  <a:prstClr val="black"/>
                </a:solidFill>
              </a:rPr>
              <a:t>Stakeholders: Individual customers, operators, regulators (legal sticking points)</a:t>
            </a:r>
          </a:p>
          <a:p>
            <a:pPr marL="171446" indent="-171446" defTabSz="685783" fontAlgn="auto">
              <a:spcBef>
                <a:spcPts val="751"/>
              </a:spcBef>
              <a:spcAft>
                <a:spcPts val="0"/>
              </a:spcAft>
            </a:pPr>
            <a:r>
              <a:rPr lang="en-GB" sz="2100" dirty="0">
                <a:solidFill>
                  <a:prstClr val="black"/>
                </a:solidFill>
              </a:rPr>
              <a:t>Many product teams (Debit, Credit, Responsible lending)</a:t>
            </a:r>
          </a:p>
          <a:p>
            <a:pPr marL="171446" indent="-171446" defTabSz="685783" fontAlgn="auto">
              <a:spcBef>
                <a:spcPts val="751"/>
              </a:spcBef>
              <a:spcAft>
                <a:spcPts val="0"/>
              </a:spcAft>
            </a:pPr>
            <a:r>
              <a:rPr lang="en-GB" sz="2100" dirty="0">
                <a:solidFill>
                  <a:prstClr val="black"/>
                </a:solidFill>
              </a:rPr>
              <a:t>Costs of design</a:t>
            </a:r>
          </a:p>
          <a:p>
            <a:pPr marL="171446" indent="-171446" defTabSz="685783" fontAlgn="auto">
              <a:spcBef>
                <a:spcPts val="751"/>
              </a:spcBef>
              <a:spcAft>
                <a:spcPts val="0"/>
              </a:spcAft>
            </a:pPr>
            <a:r>
              <a:rPr lang="en-GB" sz="2100" dirty="0">
                <a:solidFill>
                  <a:prstClr val="black"/>
                </a:solidFill>
              </a:rPr>
              <a:t>Customer choice </a:t>
            </a:r>
          </a:p>
          <a:p>
            <a:pPr marL="171446" indent="-171446" defTabSz="685783" fontAlgn="auto">
              <a:spcBef>
                <a:spcPts val="751"/>
              </a:spcBef>
              <a:spcAft>
                <a:spcPts val="0"/>
              </a:spcAft>
            </a:pPr>
            <a:r>
              <a:rPr lang="en-GB" sz="2100" dirty="0">
                <a:solidFill>
                  <a:prstClr val="black"/>
                </a:solidFill>
              </a:rPr>
              <a:t>Risk concerns (i.e. responsible lending)</a:t>
            </a:r>
          </a:p>
          <a:p>
            <a:pPr marL="171446" indent="-171446" defTabSz="685783" fontAlgn="auto">
              <a:spcBef>
                <a:spcPts val="751"/>
              </a:spcBef>
              <a:spcAft>
                <a:spcPts val="0"/>
              </a:spcAft>
            </a:pPr>
            <a:r>
              <a:rPr lang="en-GB" sz="2100" dirty="0">
                <a:solidFill>
                  <a:prstClr val="black"/>
                </a:solidFill>
              </a:rPr>
              <a:t>Mental health = “grey area”. </a:t>
            </a:r>
          </a:p>
          <a:p>
            <a:pPr marL="171446" indent="-171446" defTabSz="685783" fontAlgn="auto">
              <a:spcBef>
                <a:spcPts val="751"/>
              </a:spcBef>
              <a:spcAft>
                <a:spcPts val="0"/>
              </a:spcAft>
            </a:pPr>
            <a:r>
              <a:rPr lang="en-GB" sz="2100" dirty="0">
                <a:solidFill>
                  <a:prstClr val="black"/>
                </a:solidFill>
              </a:rPr>
              <a:t>Spectrum of harm </a:t>
            </a:r>
          </a:p>
          <a:p>
            <a:pPr marL="171446" indent="-171446" defTabSz="685783" fontAlgn="auto">
              <a:spcBef>
                <a:spcPts val="751"/>
              </a:spcBef>
              <a:spcAft>
                <a:spcPts val="0"/>
              </a:spcAft>
            </a:pPr>
            <a:r>
              <a:rPr lang="en-GB" sz="2100" dirty="0">
                <a:solidFill>
                  <a:prstClr val="black"/>
                </a:solidFill>
              </a:rPr>
              <a:t>Subjective nature of defining gambling and problem gambling</a:t>
            </a:r>
          </a:p>
          <a:p>
            <a:pPr marL="171446" indent="-171446" defTabSz="685783" fontAlgn="auto">
              <a:spcBef>
                <a:spcPts val="751"/>
              </a:spcBef>
              <a:spcAft>
                <a:spcPts val="0"/>
              </a:spcAft>
            </a:pPr>
            <a:r>
              <a:rPr lang="en-GB" sz="2100" dirty="0">
                <a:solidFill>
                  <a:prstClr val="black"/>
                </a:solidFill>
              </a:rPr>
              <a:t>Visibility of machine gambling</a:t>
            </a:r>
          </a:p>
          <a:p>
            <a:pPr marL="171446" indent="-171446" defTabSz="685783" fontAlgn="auto">
              <a:spcBef>
                <a:spcPts val="751"/>
              </a:spcBef>
              <a:spcAft>
                <a:spcPts val="0"/>
              </a:spcAft>
            </a:pPr>
            <a:r>
              <a:rPr lang="en-GB" sz="2100" dirty="0">
                <a:solidFill>
                  <a:prstClr val="black"/>
                </a:solidFill>
              </a:rPr>
              <a:t>Type of intervention: Digital – messages, phone services, blocks etc. (Not a huge amount of evidence here)</a:t>
            </a:r>
            <a:endParaRPr lang="en-GB" sz="2100" dirty="0">
              <a:solidFill>
                <a:prstClr val="black"/>
              </a:solidFill>
              <a:highlight>
                <a:srgbClr val="FFFF00"/>
              </a:highlight>
            </a:endParaRPr>
          </a:p>
          <a:p>
            <a:pPr marL="171446" indent="-171446" defTabSz="685783" fontAlgn="auto">
              <a:spcBef>
                <a:spcPts val="751"/>
              </a:spcBef>
              <a:spcAft>
                <a:spcPts val="0"/>
              </a:spcAft>
            </a:pPr>
            <a:r>
              <a:rPr lang="en-GB" sz="2100" dirty="0">
                <a:solidFill>
                  <a:prstClr val="black"/>
                </a:solidFill>
              </a:rPr>
              <a:t>Outcome measures and </a:t>
            </a:r>
            <a:r>
              <a:rPr lang="en-GB" sz="2100">
                <a:solidFill>
                  <a:prstClr val="black"/>
                </a:solidFill>
              </a:rPr>
              <a:t>metrics to test </a:t>
            </a:r>
            <a:r>
              <a:rPr lang="en-GB" sz="2100" dirty="0">
                <a:solidFill>
                  <a:prstClr val="black"/>
                </a:solidFill>
              </a:rPr>
              <a:t>the effects</a:t>
            </a:r>
          </a:p>
        </p:txBody>
      </p:sp>
    </p:spTree>
    <p:extLst>
      <p:ext uri="{BB962C8B-B14F-4D97-AF65-F5344CB8AC3E}">
        <p14:creationId xmlns:p14="http://schemas.microsoft.com/office/powerpoint/2010/main" val="1219547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514210" y="218704"/>
            <a:ext cx="7363499" cy="1143000"/>
          </a:xfrm>
          <a:prstGeom prst="rect">
            <a:avLst/>
          </a:prstGeom>
        </p:spPr>
        <p:txBody>
          <a:bodyPr lIns="91418" tIns="45709" rIns="91418" bIns="45709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latin typeface="Rockwell" panose="02060603020205020403" pitchFamily="18" charset="77"/>
              </a:rPr>
              <a:t>Spectrum of Gambling Harm</a:t>
            </a:r>
            <a:endParaRPr lang="en-US" sz="3200" dirty="0">
              <a:latin typeface="Rockwell" panose="02060603020205020403" pitchFamily="18" charset="77"/>
            </a:endParaRPr>
          </a:p>
        </p:txBody>
      </p:sp>
      <p:pic>
        <p:nvPicPr>
          <p:cNvPr id="7" name="Picture 6" descr="problem-gambling-ch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3" y="2119661"/>
            <a:ext cx="8470114" cy="232009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649755" y="5883800"/>
            <a:ext cx="2455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Arial Black"/>
              </a:rPr>
              <a:t>SA Government, 2018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53FA1E-5978-4945-8CB0-4ABA49FB4814}"/>
              </a:ext>
            </a:extLst>
          </p:cNvPr>
          <p:cNvSpPr txBox="1"/>
          <p:nvPr/>
        </p:nvSpPr>
        <p:spPr>
          <a:xfrm>
            <a:off x="2490536" y="4668253"/>
            <a:ext cx="1479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Prevention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04B36F-2B67-4940-91C4-148351A73A71}"/>
              </a:ext>
            </a:extLst>
          </p:cNvPr>
          <p:cNvSpPr txBox="1"/>
          <p:nvPr/>
        </p:nvSpPr>
        <p:spPr>
          <a:xfrm>
            <a:off x="5311943" y="4668253"/>
            <a:ext cx="1479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Intervention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C6835A-12EE-B84D-B674-81DE9AD8CF19}"/>
              </a:ext>
            </a:extLst>
          </p:cNvPr>
          <p:cNvSpPr txBox="1"/>
          <p:nvPr/>
        </p:nvSpPr>
        <p:spPr>
          <a:xfrm>
            <a:off x="3832058" y="5266080"/>
            <a:ext cx="1479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Awareness</a:t>
            </a:r>
          </a:p>
        </p:txBody>
      </p:sp>
    </p:spTree>
    <p:extLst>
      <p:ext uri="{BB962C8B-B14F-4D97-AF65-F5344CB8AC3E}">
        <p14:creationId xmlns:p14="http://schemas.microsoft.com/office/powerpoint/2010/main" val="69942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FB3E8D-68B9-E44F-A249-810372BAE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53CAB8-F20E-A847-A575-A8757480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1600" dirty="0"/>
              <a:t>Sharon Collard</a:t>
            </a:r>
          </a:p>
          <a:p>
            <a:r>
              <a:rPr lang="en-AU" sz="1600" dirty="0"/>
              <a:t>Our programme of work on supporting customers in vulnerable situations, including reports: </a:t>
            </a:r>
            <a:r>
              <a:rPr lang="en-AU" sz="1600" dirty="0">
                <a:hlinkClick r:id="rId2" tooltip="https://protect-au.mimecast.com/s/_TwyCK1DvKTPAKM8fMjWAU?domain=bris.ac.uk/"/>
              </a:rPr>
              <a:t>http://www.bris.ac.uk/geography/research/pfrc/themes/vulnerability/</a:t>
            </a:r>
            <a:endParaRPr lang="en-AU" sz="1600" dirty="0"/>
          </a:p>
          <a:p>
            <a:r>
              <a:rPr lang="en-AU" sz="1600" dirty="0"/>
              <a:t>More info on the MAGPIE programme with </a:t>
            </a:r>
            <a:r>
              <a:rPr lang="en-AU" sz="1600" dirty="0" err="1"/>
              <a:t>GambleAware</a:t>
            </a:r>
            <a:r>
              <a:rPr lang="en-AU" sz="1600" dirty="0"/>
              <a:t>: </a:t>
            </a:r>
            <a:r>
              <a:rPr lang="en-AU" sz="1600" dirty="0">
                <a:hlinkClick r:id="rId3" tooltip="https://protect-au.mimecast.com/s/cMkDCL7EwMfVoqwNiqb1OR?domain=magpie.blogs.bristol.ac.uk/"/>
              </a:rPr>
              <a:t>https://magpie.blogs.bristol.ac.uk/</a:t>
            </a:r>
            <a:endParaRPr lang="en-AU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77279347"/>
      </p:ext>
    </p:extLst>
  </p:cSld>
  <p:clrMapOvr>
    <a:masterClrMapping/>
  </p:clrMapOvr>
</p:sld>
</file>

<file path=ppt/theme/theme1.xml><?xml version="1.0" encoding="utf-8"?>
<a:theme xmlns:a="http://schemas.openxmlformats.org/drawingml/2006/main" name="PPT-template-standard-JGC">
  <a:themeElements>
    <a:clrScheme name="The University of Sydney_Color Theme">
      <a:dk1>
        <a:sysClr val="windowText" lastClr="000000"/>
      </a:dk1>
      <a:lt1>
        <a:sysClr val="window" lastClr="FFFFFF"/>
      </a:lt1>
      <a:dk2>
        <a:srgbClr val="0148A4"/>
      </a:dk2>
      <a:lt2>
        <a:srgbClr val="EEECE1"/>
      </a:lt2>
      <a:accent1>
        <a:srgbClr val="E64626"/>
      </a:accent1>
      <a:accent2>
        <a:srgbClr val="EF8025"/>
      </a:accent2>
      <a:accent3>
        <a:srgbClr val="FFB800"/>
      </a:accent3>
      <a:accent4>
        <a:srgbClr val="5C923E"/>
      </a:accent4>
      <a:accent5>
        <a:srgbClr val="5496DB"/>
      </a:accent5>
      <a:accent6>
        <a:srgbClr val="0148A4"/>
      </a:accent6>
      <a:hlink>
        <a:srgbClr val="E64626"/>
      </a:hlink>
      <a:folHlink>
        <a:srgbClr val="F0513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University of Bristol (Main URL)">
  <a:themeElements>
    <a:clrScheme name="University of Bristol">
      <a:dk1>
        <a:sysClr val="windowText" lastClr="000000"/>
      </a:dk1>
      <a:lt1>
        <a:sysClr val="window" lastClr="FFFFFF"/>
      </a:lt1>
      <a:dk2>
        <a:srgbClr val="AB1F2D"/>
      </a:dk2>
      <a:lt2>
        <a:srgbClr val="E3E6E5"/>
      </a:lt2>
      <a:accent1>
        <a:srgbClr val="00C0B5"/>
      </a:accent1>
      <a:accent2>
        <a:srgbClr val="0CC6DE"/>
      </a:accent2>
      <a:accent3>
        <a:srgbClr val="EE7219"/>
      </a:accent3>
      <a:accent4>
        <a:srgbClr val="9278D1"/>
      </a:accent4>
      <a:accent5>
        <a:srgbClr val="E0249A"/>
      </a:accent5>
      <a:accent6>
        <a:srgbClr val="BED600"/>
      </a:accent6>
      <a:hlink>
        <a:srgbClr val="0563C1"/>
      </a:hlink>
      <a:folHlink>
        <a:srgbClr val="954F72"/>
      </a:folHlink>
    </a:clrScheme>
    <a:fontScheme name="University of Bristol">
      <a:majorFont>
        <a:latin typeface="Sanchez Regul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BBFAC68C-D22A-3D45-A835-77DBE2A1A0E1}" vid="{8B930324-C172-F940-827B-D3B00ABC82E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EC62C74FC88A43866FF4A466407200" ma:contentTypeVersion="15" ma:contentTypeDescription="Create a new document." ma:contentTypeScope="" ma:versionID="8e0550850370fab1a60a3463450da422">
  <xsd:schema xmlns:xsd="http://www.w3.org/2001/XMLSchema" xmlns:xs="http://www.w3.org/2001/XMLSchema" xmlns:p="http://schemas.microsoft.com/office/2006/metadata/properties" xmlns:ns1="http://schemas.microsoft.com/sharepoint/v3" xmlns:ns2="0c9c33d3-8b49-4435-a6c3-9da7456c17dc" targetNamespace="http://schemas.microsoft.com/office/2006/metadata/properties" ma:root="true" ma:fieldsID="005beb747f1baf898e907c201910ebc6" ns1:_="" ns2:_="">
    <xsd:import namespace="http://schemas.microsoft.com/sharepoint/v3"/>
    <xsd:import namespace="0c9c33d3-8b49-4435-a6c3-9da7456c17d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9c33d3-8b49-4435-a6c3-9da7456c17d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0c9c33d3-8b49-4435-a6c3-9da7456c17dc">4VEKTYCYT6C5-1166253971-23</_dlc_DocId>
    <_dlc_DocIdUrl xmlns="0c9c33d3-8b49-4435-a6c3-9da7456c17dc">
      <Url>https://unisyd.sharepoint.com/sites/BMC/_layouts/15/DocIdRedir.aspx?ID=4VEKTYCYT6C5-1166253971-23</Url>
      <Description>4VEKTYCYT6C5-1166253971-23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39927D3-5065-4C05-8F2F-5CC2791204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c9c33d3-8b49-4435-a6c3-9da7456c17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67B1D9-72C5-4A9F-B1FB-995564FD929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0c9c33d3-8b49-4435-a6c3-9da7456c17dc"/>
  </ds:schemaRefs>
</ds:datastoreItem>
</file>

<file path=customXml/itemProps3.xml><?xml version="1.0" encoding="utf-8"?>
<ds:datastoreItem xmlns:ds="http://schemas.openxmlformats.org/officeDocument/2006/customXml" ds:itemID="{2E2539D9-EBF0-444F-925C-1F5BDACE89F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BFC8AAF-B2B6-4F7C-9830-BB86DBBE820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PPT-template-standard-JGC</Template>
  <TotalTime>68</TotalTime>
  <Words>632</Words>
  <Application>Microsoft Macintosh PowerPoint</Application>
  <PresentationFormat>On-screen Show (4:3)</PresentationFormat>
  <Paragraphs>71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Courier New</vt:lpstr>
      <vt:lpstr>Lucida Grande</vt:lpstr>
      <vt:lpstr>Rockwell</vt:lpstr>
      <vt:lpstr>Tw Cen MT</vt:lpstr>
      <vt:lpstr>Wingdings</vt:lpstr>
      <vt:lpstr>PPT-template-standard-JGC</vt:lpstr>
      <vt:lpstr>University of Bristol (Main URL)</vt:lpstr>
      <vt:lpstr>Technology, Risk and Gambling Seminar Series   “The impact of digital payment on gambling and potential for payment-based interventions”</vt:lpstr>
      <vt:lpstr> Money And Gambling:  Practice, Insight, Evidence (MAGPIE)</vt:lpstr>
      <vt:lpstr>The MAGPIE Programme</vt:lpstr>
      <vt:lpstr>Priority 1: Gambling transaction blocks</vt:lpstr>
      <vt:lpstr>Priority 1: Gambling transaction blocks</vt:lpstr>
      <vt:lpstr>PowerPoint Presentation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Technology, Risk and Gambling Seminar Series   “The impact of digital payment on gambling and potential for payment-based interventions”</dc:title>
  <dc:creator>Harrison Shtein</dc:creator>
  <cp:lastModifiedBy>Harrison Shtein</cp:lastModifiedBy>
  <cp:revision>13</cp:revision>
  <cp:lastPrinted>2015-06-26T01:12:18Z</cp:lastPrinted>
  <dcterms:created xsi:type="dcterms:W3CDTF">2020-05-05T06:08:27Z</dcterms:created>
  <dcterms:modified xsi:type="dcterms:W3CDTF">2020-05-07T03:46:13Z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0x0101006EEC62C74FC88A43866FF4A466407200</vt:lpwstr>
  </property>
  <property fmtid="{D5CDD505-2E9C-101B-9397-08002B2CF9AE}" pid="3" name="_dlc_DocIdItemGuid">
    <vt:lpwstr>0051c6a6-1856-4a7e-8d4c-38f9d7a5f9f4</vt:lpwstr>
  </property>
</Properties>
</file>