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0"/>
  </p:notesMasterIdLst>
  <p:sldIdLst>
    <p:sldId id="259" r:id="rId2"/>
    <p:sldId id="260" r:id="rId3"/>
    <p:sldId id="258" r:id="rId4"/>
    <p:sldId id="270" r:id="rId5"/>
    <p:sldId id="269" r:id="rId6"/>
    <p:sldId id="261" r:id="rId7"/>
    <p:sldId id="273" r:id="rId8"/>
    <p:sldId id="274" r:id="rId9"/>
    <p:sldId id="262" r:id="rId10"/>
    <p:sldId id="276" r:id="rId11"/>
    <p:sldId id="268" r:id="rId12"/>
    <p:sldId id="272" r:id="rId13"/>
    <p:sldId id="278" r:id="rId14"/>
    <p:sldId id="279" r:id="rId15"/>
    <p:sldId id="280" r:id="rId16"/>
    <p:sldId id="275" r:id="rId17"/>
    <p:sldId id="26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346" autoAdjust="0"/>
  </p:normalViewPr>
  <p:slideViewPr>
    <p:cSldViewPr snapToGrid="0">
      <p:cViewPr varScale="1">
        <p:scale>
          <a:sx n="89" d="100"/>
          <a:sy n="89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+Hyperarc Brain</a:t>
          </a:r>
        </a:p>
        <a:p>
          <a:pPr>
            <a:defRPr cap="all"/>
          </a:pPr>
          <a:r>
            <a:rPr lang="en-US" dirty="0"/>
            <a:t>+Pituitary and cranio-</a:t>
          </a:r>
          <a:r>
            <a:rPr lang="en-US" dirty="0" err="1"/>
            <a:t>pharyngioma</a:t>
          </a:r>
          <a:endParaRPr lang="en-US" dirty="0"/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+Utilize 18-channel ultra-flex coils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+Clinical Application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A7D0D7F-438C-4F22-A964-D7374F80D3E3}">
      <dgm:prSet/>
      <dgm:spPr/>
      <dgm:t>
        <a:bodyPr/>
        <a:lstStyle/>
        <a:p>
          <a:pPr>
            <a:defRPr cap="all"/>
          </a:pPr>
          <a:r>
            <a:rPr lang="en-US" dirty="0"/>
            <a:t>+CBCT - </a:t>
          </a:r>
          <a:r>
            <a:rPr lang="en-US" dirty="0" err="1"/>
            <a:t>Mri</a:t>
          </a:r>
          <a:r>
            <a:rPr lang="en-US" dirty="0"/>
            <a:t> image guidance</a:t>
          </a:r>
        </a:p>
      </dgm:t>
    </dgm:pt>
    <dgm:pt modelId="{8C48C023-FEF8-4E59-AEE8-0299DDD9A6B0}" type="parTrans" cxnId="{24EAA3D6-4E18-4D9E-8221-8366E6E034CA}">
      <dgm:prSet/>
      <dgm:spPr/>
      <dgm:t>
        <a:bodyPr/>
        <a:lstStyle/>
        <a:p>
          <a:endParaRPr lang="en-AU"/>
        </a:p>
      </dgm:t>
    </dgm:pt>
    <dgm:pt modelId="{244DDB40-39CB-4373-BB30-34B367A5A529}" type="sibTrans" cxnId="{24EAA3D6-4E18-4D9E-8221-8366E6E034CA}">
      <dgm:prSet phldrT="04" phldr="0"/>
      <dgm:spPr/>
      <dgm:t>
        <a:bodyPr/>
        <a:lstStyle/>
        <a:p>
          <a:r>
            <a:rPr lang="en-AU"/>
            <a:t>04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4"/>
      <dgm:spPr/>
      <dgm:t>
        <a:bodyPr/>
        <a:lstStyle/>
        <a:p>
          <a:endParaRPr lang="en-AU"/>
        </a:p>
      </dgm:t>
    </dgm:pt>
    <dgm:pt modelId="{BBA91679-4684-4A04-8AEB-03038C78A75C}" type="pres">
      <dgm:prSet presAssocID="{9C64CC83-643C-4E12-8F97-BC19DC031190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F398AEE-BC0F-4F30-99FA-92D67A176C2D}" type="pres">
      <dgm:prSet presAssocID="{DC13AB6D-DEA2-4CBB-AC69-1EF1A6AD1512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4"/>
      <dgm:spPr/>
      <dgm:t>
        <a:bodyPr/>
        <a:lstStyle/>
        <a:p>
          <a:endParaRPr lang="en-AU"/>
        </a:p>
      </dgm:t>
    </dgm:pt>
    <dgm:pt modelId="{975C752B-C37A-4BA6-A3AE-2202A141404A}" type="pres">
      <dgm:prSet presAssocID="{EF449C32-A7AE-4099-9E9B-9E2F736A89CE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5BDCA19-B754-421E-A6CC-628F80FC74CB}" type="pres">
      <dgm:prSet presAssocID="{53742231-981F-480A-940F-203EC2F7423F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4"/>
      <dgm:spPr/>
      <dgm:t>
        <a:bodyPr/>
        <a:lstStyle/>
        <a:p>
          <a:endParaRPr lang="en-AU"/>
        </a:p>
      </dgm:t>
    </dgm:pt>
    <dgm:pt modelId="{E20811D6-E5D4-4C9E-AABF-9E0E1902CA2C}" type="pres">
      <dgm:prSet presAssocID="{98E6DD7C-B953-4119-9F64-9914E467ECBF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D48337-9200-42EF-A956-8FC92E9B78D2}" type="pres">
      <dgm:prSet presAssocID="{9EF41CC5-EF3B-4A6D-8229-3F1333EADFB3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3038B96-98E7-4A9D-AF8E-FB30895C776C}" type="pres">
      <dgm:prSet presAssocID="{98E6DD7C-B953-4119-9F64-9914E467ECBF}" presName="sibTrans" presStyleCnt="0"/>
      <dgm:spPr/>
    </dgm:pt>
    <dgm:pt modelId="{73E31526-79DE-4C1F-AC6A-95B29959B90D}" type="pres">
      <dgm:prSet presAssocID="{DA7D0D7F-438C-4F22-A964-D7374F80D3E3}" presName="compositeNode" presStyleCnt="0">
        <dgm:presLayoutVars>
          <dgm:bulletEnabled val="1"/>
        </dgm:presLayoutVars>
      </dgm:prSet>
      <dgm:spPr/>
    </dgm:pt>
    <dgm:pt modelId="{EDC6B9AE-3F2D-4FB5-80B4-B2392110B0C3}" type="pres">
      <dgm:prSet presAssocID="{DA7D0D7F-438C-4F22-A964-D7374F80D3E3}" presName="bgRect" presStyleLbl="alignNode1" presStyleIdx="3" presStyleCnt="4"/>
      <dgm:spPr/>
      <dgm:t>
        <a:bodyPr/>
        <a:lstStyle/>
        <a:p>
          <a:endParaRPr lang="en-AU"/>
        </a:p>
      </dgm:t>
    </dgm:pt>
    <dgm:pt modelId="{1953B2BC-B7EC-46B5-9576-3E05040C1C91}" type="pres">
      <dgm:prSet presAssocID="{244DDB40-39CB-4373-BB30-34B367A5A529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34AD14-C505-4B83-B882-849CCF753EDE}" type="pres">
      <dgm:prSet presAssocID="{DA7D0D7F-438C-4F22-A964-D7374F80D3E3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5556D653-CC32-46D8-94A2-8860B818A986}" type="presOf" srcId="{244DDB40-39CB-4373-BB30-34B367A5A529}" destId="{1953B2BC-B7EC-46B5-9576-3E05040C1C91}" srcOrd="0" destOrd="0" presId="urn:microsoft.com/office/officeart/2016/7/layout/LinearBlockProcessNumbered"/>
    <dgm:cxn modelId="{24EAA3D6-4E18-4D9E-8221-8366E6E034CA}" srcId="{8AA20905-3954-474B-A606-562BCA026DC1}" destId="{DA7D0D7F-438C-4F22-A964-D7374F80D3E3}" srcOrd="3" destOrd="0" parTransId="{8C48C023-FEF8-4E59-AEE8-0299DDD9A6B0}" sibTransId="{244DDB40-39CB-4373-BB30-34B367A5A529}"/>
    <dgm:cxn modelId="{8707A5C7-2920-4B3D-9B49-3185D8FCD574}" type="presOf" srcId="{DA7D0D7F-438C-4F22-A964-D7374F80D3E3}" destId="{A134AD14-C505-4B83-B882-849CCF753EDE}" srcOrd="1" destOrd="0" presId="urn:microsoft.com/office/officeart/2016/7/layout/LinearBlockProcessNumbered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D43CBF1B-A917-4449-AD0D-12696A3BC3FE}" type="presOf" srcId="{DA7D0D7F-438C-4F22-A964-D7374F80D3E3}" destId="{EDC6B9AE-3F2D-4FB5-80B4-B2392110B0C3}" srcOrd="0" destOrd="0" presId="urn:microsoft.com/office/officeart/2016/7/layout/LinearBlockProcessNumbered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  <dgm:cxn modelId="{E42AC31B-EFF1-487C-8FB4-CA889DBC742B}" type="presParOf" srcId="{579698BD-D232-4926-8D7B-29A69B90858B}" destId="{63038B96-98E7-4A9D-AF8E-FB30895C776C}" srcOrd="5" destOrd="0" presId="urn:microsoft.com/office/officeart/2016/7/layout/LinearBlockProcessNumbered"/>
    <dgm:cxn modelId="{54024C0A-F11D-4428-BEF9-427D884E82A1}" type="presParOf" srcId="{579698BD-D232-4926-8D7B-29A69B90858B}" destId="{73E31526-79DE-4C1F-AC6A-95B29959B90D}" srcOrd="6" destOrd="0" presId="urn:microsoft.com/office/officeart/2016/7/layout/LinearBlockProcessNumbered"/>
    <dgm:cxn modelId="{95380CA3-32F3-4855-81D4-CBCE7D9C6C31}" type="presParOf" srcId="{73E31526-79DE-4C1F-AC6A-95B29959B90D}" destId="{EDC6B9AE-3F2D-4FB5-80B4-B2392110B0C3}" srcOrd="0" destOrd="0" presId="urn:microsoft.com/office/officeart/2016/7/layout/LinearBlockProcessNumbered"/>
    <dgm:cxn modelId="{3C565DAD-8C4C-4B31-BD55-E67D68367063}" type="presParOf" srcId="{73E31526-79DE-4C1F-AC6A-95B29959B90D}" destId="{1953B2BC-B7EC-46B5-9576-3E05040C1C91}" srcOrd="1" destOrd="0" presId="urn:microsoft.com/office/officeart/2016/7/layout/LinearBlockProcessNumbered"/>
    <dgm:cxn modelId="{857B9D2B-6590-46F8-8CFA-9FEC2FF3986C}" type="presParOf" srcId="{73E31526-79DE-4C1F-AC6A-95B29959B90D}" destId="{A134AD14-C505-4B83-B882-849CCF753ED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202" y="392289"/>
          <a:ext cx="2441809" cy="2930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+Hyperarc Brain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+Pituitary and cranio-</a:t>
          </a:r>
          <a:r>
            <a:rPr lang="en-US" sz="1900" kern="1200" dirty="0" err="1"/>
            <a:t>pharyngioma</a:t>
          </a:r>
          <a:endParaRPr lang="en-US" sz="1900" kern="1200" dirty="0"/>
        </a:p>
      </dsp:txBody>
      <dsp:txXfrm>
        <a:off x="202" y="1564357"/>
        <a:ext cx="2441809" cy="1758102"/>
      </dsp:txXfrm>
    </dsp:sp>
    <dsp:sp modelId="{BBA91679-4684-4A04-8AEB-03038C78A75C}">
      <dsp:nvSpPr>
        <dsp:cNvPr id="0" name=""/>
        <dsp:cNvSpPr/>
      </dsp:nvSpPr>
      <dsp:spPr>
        <a:xfrm>
          <a:off x="202" y="392289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/>
            <a:t>01</a:t>
          </a:r>
        </a:p>
      </dsp:txBody>
      <dsp:txXfrm>
        <a:off x="202" y="392289"/>
        <a:ext cx="2441809" cy="1172068"/>
      </dsp:txXfrm>
    </dsp:sp>
    <dsp:sp modelId="{00AE7F27-0E5D-4AFB-ACD6-B5A19E79EA42}">
      <dsp:nvSpPr>
        <dsp:cNvPr id="0" name=""/>
        <dsp:cNvSpPr/>
      </dsp:nvSpPr>
      <dsp:spPr>
        <a:xfrm>
          <a:off x="2637356" y="392289"/>
          <a:ext cx="2441809" cy="2930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+Utilize 18-channel ultra-flex coils</a:t>
          </a:r>
        </a:p>
      </dsp:txBody>
      <dsp:txXfrm>
        <a:off x="2637356" y="1564357"/>
        <a:ext cx="2441809" cy="1758102"/>
      </dsp:txXfrm>
    </dsp:sp>
    <dsp:sp modelId="{975C752B-C37A-4BA6-A3AE-2202A141404A}">
      <dsp:nvSpPr>
        <dsp:cNvPr id="0" name=""/>
        <dsp:cNvSpPr/>
      </dsp:nvSpPr>
      <dsp:spPr>
        <a:xfrm>
          <a:off x="2637356" y="392289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/>
            <a:t>02</a:t>
          </a:r>
        </a:p>
      </dsp:txBody>
      <dsp:txXfrm>
        <a:off x="2637356" y="392289"/>
        <a:ext cx="2441809" cy="1172068"/>
      </dsp:txXfrm>
    </dsp:sp>
    <dsp:sp modelId="{CAD62F17-E99D-4FEF-B376-961CA4CB20EB}">
      <dsp:nvSpPr>
        <dsp:cNvPr id="0" name=""/>
        <dsp:cNvSpPr/>
      </dsp:nvSpPr>
      <dsp:spPr>
        <a:xfrm>
          <a:off x="5274509" y="392289"/>
          <a:ext cx="2441809" cy="29301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+Clinical Application</a:t>
          </a:r>
        </a:p>
      </dsp:txBody>
      <dsp:txXfrm>
        <a:off x="5274509" y="1564357"/>
        <a:ext cx="2441809" cy="1758102"/>
      </dsp:txXfrm>
    </dsp:sp>
    <dsp:sp modelId="{E20811D6-E5D4-4C9E-AABF-9E0E1902CA2C}">
      <dsp:nvSpPr>
        <dsp:cNvPr id="0" name=""/>
        <dsp:cNvSpPr/>
      </dsp:nvSpPr>
      <dsp:spPr>
        <a:xfrm>
          <a:off x="5274509" y="392289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/>
            <a:t>03</a:t>
          </a:r>
        </a:p>
      </dsp:txBody>
      <dsp:txXfrm>
        <a:off x="5274509" y="392289"/>
        <a:ext cx="2441809" cy="1172068"/>
      </dsp:txXfrm>
    </dsp:sp>
    <dsp:sp modelId="{EDC6B9AE-3F2D-4FB5-80B4-B2392110B0C3}">
      <dsp:nvSpPr>
        <dsp:cNvPr id="0" name=""/>
        <dsp:cNvSpPr/>
      </dsp:nvSpPr>
      <dsp:spPr>
        <a:xfrm>
          <a:off x="7911663" y="392289"/>
          <a:ext cx="2441809" cy="2930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+CBCT - </a:t>
          </a:r>
          <a:r>
            <a:rPr lang="en-US" sz="1900" kern="1200" dirty="0" err="1"/>
            <a:t>Mri</a:t>
          </a:r>
          <a:r>
            <a:rPr lang="en-US" sz="1900" kern="1200" dirty="0"/>
            <a:t> image guidance</a:t>
          </a:r>
        </a:p>
      </dsp:txBody>
      <dsp:txXfrm>
        <a:off x="7911663" y="1564357"/>
        <a:ext cx="2441809" cy="1758102"/>
      </dsp:txXfrm>
    </dsp:sp>
    <dsp:sp modelId="{1953B2BC-B7EC-46B5-9576-3E05040C1C91}">
      <dsp:nvSpPr>
        <dsp:cNvPr id="0" name=""/>
        <dsp:cNvSpPr/>
      </dsp:nvSpPr>
      <dsp:spPr>
        <a:xfrm>
          <a:off x="7911663" y="392289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100" kern="1200"/>
            <a:t>04</a:t>
          </a:r>
        </a:p>
      </dsp:txBody>
      <dsp:txXfrm>
        <a:off x="7911663" y="392289"/>
        <a:ext cx="2441809" cy="117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47ED-37F2-4AAC-AAD9-F05BF3207DFE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B8343-4B75-42E0-8024-44ECB9758A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96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56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986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028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834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22ED99-61E4-54E0-0BBF-6CC1DC324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0E1FA4A-1944-27E0-E427-62870141F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3BA6440-E559-7B8D-291E-81FF1CDB9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51F70E-E871-D1C4-3523-22399FC7A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25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363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93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404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30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85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55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0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94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26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06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25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8343-4B75-42E0-8024-44ECB9758AD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79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1AA8C8-D66E-C2EC-EACE-990B74215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4873"/>
          <a:stretch/>
        </p:blipFill>
        <p:spPr>
          <a:xfrm>
            <a:off x="1" y="0"/>
            <a:ext cx="551482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536" y="1087120"/>
            <a:ext cx="5915608" cy="2648381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EVALUATION OF A COMMERCIAL AI BASED SOFTWARE FOR SYNTHETIC CT IMAGE GENERATION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2181" y="3910649"/>
            <a:ext cx="4568546" cy="139795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800" dirty="0"/>
              <a:t>Dr Laura O’Connor</a:t>
            </a:r>
            <a:br>
              <a:rPr lang="en-US" sz="2800" dirty="0"/>
            </a:br>
            <a:r>
              <a:rPr lang="en-US" sz="2800" dirty="0"/>
              <a:t>Consultant Radiation Therapist</a:t>
            </a:r>
            <a:br>
              <a:rPr lang="en-US" sz="2800" dirty="0"/>
            </a:br>
            <a:r>
              <a:rPr lang="en-US" sz="2800" dirty="0"/>
              <a:t>Calvary Mater Hospital, Newcastle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0A7E78-6DAA-BCAD-FA8E-787A0A8DA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F073E-92A4-D316-D4B1-9E2E0FC0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3D GAMMA</a:t>
            </a:r>
            <a:br>
              <a:rPr lang="en-AU" dirty="0"/>
            </a:br>
            <a:r>
              <a:rPr lang="en-AU" dirty="0"/>
              <a:t>1%/1mm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90F53EFA-DB8F-4446-B8FF-365389C68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0" t="58461" r="11370" b="16253"/>
          <a:stretch/>
        </p:blipFill>
        <p:spPr>
          <a:xfrm>
            <a:off x="7962770" y="2557426"/>
            <a:ext cx="3525846" cy="321032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0E57E5CC-FAC1-824B-05FA-5878586CB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0316" r="9104" b="55700"/>
          <a:stretch/>
        </p:blipFill>
        <p:spPr>
          <a:xfrm rot="16200000">
            <a:off x="4666057" y="2917769"/>
            <a:ext cx="3210328" cy="24896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B7E21BB6-C058-FC62-9DBF-5C46882EF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31992" r="48637" b="31085"/>
          <a:stretch/>
        </p:blipFill>
        <p:spPr>
          <a:xfrm>
            <a:off x="1020674" y="2785362"/>
            <a:ext cx="3778253" cy="261571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7D8FBBDE-E436-76E1-0F29-ED5E5F1B49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9" t="13590" r="1011" b="8114"/>
          <a:stretch/>
        </p:blipFill>
        <p:spPr>
          <a:xfrm>
            <a:off x="20351" y="0"/>
            <a:ext cx="625536" cy="6876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9CECC0-F14D-C7C4-4F7E-96D249CF6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2885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D447E-5E47-CB2D-5B20-75A5C2F9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 fontScale="90000"/>
          </a:bodyPr>
          <a:lstStyle/>
          <a:p>
            <a:r>
              <a:rPr lang="en-AU" dirty="0"/>
              <a:t>RESULTS </a:t>
            </a:r>
            <a:br>
              <a:rPr lang="en-AU" dirty="0"/>
            </a:br>
            <a:r>
              <a:rPr lang="en-AU" dirty="0"/>
              <a:t>Brain</a:t>
            </a:r>
          </a:p>
        </p:txBody>
      </p:sp>
      <p:pic>
        <p:nvPicPr>
          <p:cNvPr id="5" name="Content Placeholder 4" descr="A ct scan of a brain&#10;&#10;Description automatically generated">
            <a:extLst>
              <a:ext uri="{FF2B5EF4-FFF2-40B4-BE49-F238E27FC236}">
                <a16:creationId xmlns:a16="http://schemas.microsoft.com/office/drawing/2014/main" xmlns="" id="{88791CB9-25F5-FE3F-50AF-CA737F5D4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16" y="2363000"/>
            <a:ext cx="2323825" cy="2673719"/>
          </a:xfrm>
          <a:prstGeom prst="rect">
            <a:avLst/>
          </a:prstGeom>
        </p:spPr>
      </p:pic>
      <p:pic>
        <p:nvPicPr>
          <p:cNvPr id="7" name="Picture 6" descr="A ct scan of a brain&#10;&#10;Description automatically generated">
            <a:extLst>
              <a:ext uri="{FF2B5EF4-FFF2-40B4-BE49-F238E27FC236}">
                <a16:creationId xmlns:a16="http://schemas.microsoft.com/office/drawing/2014/main" xmlns="" id="{41A39D58-140E-7585-6D74-AAD3C276A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b="7302"/>
          <a:stretch/>
        </p:blipFill>
        <p:spPr>
          <a:xfrm>
            <a:off x="8943732" y="2380571"/>
            <a:ext cx="2323825" cy="2670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C66B20-A697-0966-54F2-BC3FA2CEA9C9}"/>
              </a:ext>
            </a:extLst>
          </p:cNvPr>
          <p:cNvSpPr txBox="1"/>
          <p:nvPr/>
        </p:nvSpPr>
        <p:spPr>
          <a:xfrm>
            <a:off x="7311016" y="5036719"/>
            <a:ext cx="523225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AU" sz="18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endParaRPr lang="en-AU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982C46-1220-6CBF-320E-6B419EF8F4B4}"/>
              </a:ext>
            </a:extLst>
          </p:cNvPr>
          <p:cNvSpPr txBox="1"/>
          <p:nvPr/>
        </p:nvSpPr>
        <p:spPr>
          <a:xfrm>
            <a:off x="9805687" y="5057722"/>
            <a:ext cx="781023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AU" sz="182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sCT</a:t>
            </a:r>
            <a:endParaRPr lang="en-AU" sz="240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B06DEA5-670E-95B3-63F7-B8EEAEAC11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Dose Difference at ICRU</a:t>
            </a:r>
          </a:p>
          <a:p>
            <a:pPr lvl="1"/>
            <a:r>
              <a:rPr lang="en-AU" dirty="0"/>
              <a:t>AVE = 0.2% (SD 0.5)</a:t>
            </a:r>
          </a:p>
          <a:p>
            <a:pPr lvl="1"/>
            <a:r>
              <a:rPr lang="en-AU" dirty="0"/>
              <a:t>ABS AVE = 0.4% (SD 0.3)</a:t>
            </a:r>
          </a:p>
          <a:p>
            <a:r>
              <a:rPr lang="en-AU" dirty="0"/>
              <a:t>DVH statistics</a:t>
            </a:r>
          </a:p>
          <a:p>
            <a:pPr lvl="1"/>
            <a:r>
              <a:rPr lang="en-AU" dirty="0"/>
              <a:t>AVE = 1.0% (SD 1.8)</a:t>
            </a:r>
          </a:p>
          <a:p>
            <a:r>
              <a:rPr lang="en-AU" dirty="0"/>
              <a:t>3D Gamma</a:t>
            </a:r>
          </a:p>
          <a:p>
            <a:pPr lvl="1"/>
            <a:r>
              <a:rPr lang="en-AU" dirty="0"/>
              <a:t>3%/2mm = 99.79 (SD 0.19)</a:t>
            </a:r>
          </a:p>
          <a:p>
            <a:pPr lvl="1"/>
            <a:r>
              <a:rPr lang="en-AU" dirty="0"/>
              <a:t>2%/1mm = 97.99 (SD 1.53)</a:t>
            </a:r>
          </a:p>
          <a:p>
            <a:pPr lvl="1"/>
            <a:r>
              <a:rPr lang="en-AU" dirty="0"/>
              <a:t>1%/1mm = 92.06 (SD 4.97)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430E45-A55F-087B-F164-3F0196364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417727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F37A7-3C4B-E893-D00D-4D540464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RESULTS</a:t>
            </a:r>
            <a:br>
              <a:rPr lang="en-AU" dirty="0"/>
            </a:br>
            <a:r>
              <a:rPr lang="en-AU" dirty="0"/>
              <a:t>Brain</a:t>
            </a:r>
          </a:p>
        </p:txBody>
      </p:sp>
      <p:pic>
        <p:nvPicPr>
          <p:cNvPr id="5" name="Content Placeholder 4" descr="A close-up of a ct scan&#10;&#10;Description automatically generated">
            <a:extLst>
              <a:ext uri="{FF2B5EF4-FFF2-40B4-BE49-F238E27FC236}">
                <a16:creationId xmlns:a16="http://schemas.microsoft.com/office/drawing/2014/main" xmlns="" id="{96AA89C6-7F19-89F0-3497-234BBFCBD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69" y="1649731"/>
            <a:ext cx="4253049" cy="255651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7" name="Picture 6" descr="A close-up of a ct scan&#10;&#10;Description automatically generated">
            <a:extLst>
              <a:ext uri="{FF2B5EF4-FFF2-40B4-BE49-F238E27FC236}">
                <a16:creationId xmlns:a16="http://schemas.microsoft.com/office/drawing/2014/main" xmlns="" id="{E0346107-234A-1DB8-1BD3-DE35D72D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69" y="4216402"/>
            <a:ext cx="4251600" cy="23221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B34106-B74F-BDA2-DDB7-DDEBF9223F97}"/>
              </a:ext>
            </a:extLst>
          </p:cNvPr>
          <p:cNvSpPr txBox="1"/>
          <p:nvPr/>
        </p:nvSpPr>
        <p:spPr>
          <a:xfrm>
            <a:off x="6949440" y="1866900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EFCE18-7990-D2AC-02CC-6FFBD69DA43A}"/>
              </a:ext>
            </a:extLst>
          </p:cNvPr>
          <p:cNvSpPr txBox="1"/>
          <p:nvPr/>
        </p:nvSpPr>
        <p:spPr>
          <a:xfrm>
            <a:off x="6949440" y="4423410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sCT</a:t>
            </a:r>
            <a:endParaRPr lang="en-AU" dirty="0"/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xmlns="" id="{87344513-744E-05E6-E03A-6D9090328844}"/>
              </a:ext>
            </a:extLst>
          </p:cNvPr>
          <p:cNvSpPr txBox="1">
            <a:spLocks/>
          </p:cNvSpPr>
          <p:nvPr/>
        </p:nvSpPr>
        <p:spPr>
          <a:xfrm>
            <a:off x="913795" y="2076450"/>
            <a:ext cx="4856841" cy="362267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Dose Difference at ICRU</a:t>
            </a:r>
          </a:p>
          <a:p>
            <a:pPr lvl="1"/>
            <a:r>
              <a:rPr lang="en-AU" dirty="0"/>
              <a:t>AVE = -0.4% (SD 0.7)</a:t>
            </a:r>
          </a:p>
          <a:p>
            <a:pPr lvl="1"/>
            <a:r>
              <a:rPr lang="en-AU" dirty="0"/>
              <a:t>ABS AVE = 0.7% (SD 0.5)</a:t>
            </a:r>
          </a:p>
          <a:p>
            <a:r>
              <a:rPr lang="en-AU" dirty="0"/>
              <a:t>DVH statistics</a:t>
            </a:r>
          </a:p>
          <a:p>
            <a:pPr lvl="1"/>
            <a:r>
              <a:rPr lang="en-AU" dirty="0"/>
              <a:t>AVE = -0.7% (SD 2.1)</a:t>
            </a:r>
          </a:p>
          <a:p>
            <a:r>
              <a:rPr lang="en-AU" dirty="0"/>
              <a:t>3D Gamma</a:t>
            </a:r>
          </a:p>
          <a:p>
            <a:pPr lvl="1"/>
            <a:r>
              <a:rPr lang="en-AU" dirty="0"/>
              <a:t>3%/2mm = 99.73 (SD 0.18)</a:t>
            </a:r>
          </a:p>
          <a:p>
            <a:pPr lvl="1"/>
            <a:r>
              <a:rPr lang="en-AU" dirty="0"/>
              <a:t>2%/1mm = 97.57 (SD 1.70)</a:t>
            </a:r>
          </a:p>
          <a:p>
            <a:pPr lvl="1"/>
            <a:r>
              <a:rPr lang="en-AU" dirty="0"/>
              <a:t>1%/1mm = 87.30 (SD 5.89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B9428C-DDA9-CC92-997B-37AEE733CD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51355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E7DAC-23F7-595A-9953-B337069D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3D GAMMA</a:t>
            </a:r>
            <a:br>
              <a:rPr lang="en-AU" dirty="0"/>
            </a:br>
            <a:r>
              <a:rPr lang="en-AU" dirty="0"/>
              <a:t>1%/1mm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02FBB36D-CDB0-8E04-EF1B-D6822AE81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1" t="17806" r="12578" b="57564"/>
          <a:stretch/>
        </p:blipFill>
        <p:spPr>
          <a:xfrm rot="16200000">
            <a:off x="6862951" y="2136541"/>
            <a:ext cx="4058008" cy="41148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E49F467B-D844-F329-1C5B-B94CD599A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24891" r="52181" b="29981"/>
          <a:stretch/>
        </p:blipFill>
        <p:spPr>
          <a:xfrm>
            <a:off x="2217846" y="2096837"/>
            <a:ext cx="3520176" cy="41261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6D9DE76B-1F56-AC6E-3C48-626042485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9" t="13590" r="1011" b="8114"/>
          <a:stretch/>
        </p:blipFill>
        <p:spPr>
          <a:xfrm>
            <a:off x="20351" y="0"/>
            <a:ext cx="625536" cy="6876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DE0E12-DC56-036C-1C85-7456D4FBD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90274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85801F-102C-D32A-331C-D4A6EDB01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4E007-DFC3-0666-BBC0-F2F4D04D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3D GAMMA</a:t>
            </a:r>
            <a:br>
              <a:rPr lang="en-AU" dirty="0"/>
            </a:br>
            <a:r>
              <a:rPr lang="en-AU" dirty="0"/>
              <a:t>1%/1mm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3A35D78E-D55F-03FA-A998-572D5F550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9" t="13590" r="1011" b="8114"/>
          <a:stretch/>
        </p:blipFill>
        <p:spPr>
          <a:xfrm>
            <a:off x="20351" y="0"/>
            <a:ext cx="625536" cy="6876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4A86F7-BFF4-86A2-32CF-4824B03B57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28547" r="54382" b="29744"/>
          <a:stretch/>
        </p:blipFill>
        <p:spPr>
          <a:xfrm>
            <a:off x="2059257" y="2130669"/>
            <a:ext cx="3073379" cy="3730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AA1B29-7932-2430-4DF1-58AAC7DC1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18291" r="14396" b="56752"/>
          <a:stretch/>
        </p:blipFill>
        <p:spPr>
          <a:xfrm rot="16200000">
            <a:off x="7090778" y="1585898"/>
            <a:ext cx="3730867" cy="4820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D815BF-1DE2-FB9D-A51C-8551332B2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75535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9EF37A7-3C4B-E893-D00D-4D540464DBD4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RESULTS</a:t>
            </a:r>
            <a:br>
              <a:rPr lang="en-AU" dirty="0" smtClean="0"/>
            </a:br>
            <a:r>
              <a:rPr lang="en-AU" dirty="0" smtClean="0"/>
              <a:t>Brain - Bone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899" y="2055027"/>
            <a:ext cx="2554791" cy="292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44" y="2069955"/>
            <a:ext cx="2637445" cy="289213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9050741" y="2069955"/>
            <a:ext cx="2985135" cy="30670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0676" y="2055027"/>
            <a:ext cx="3070860" cy="30575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556164" y="2369127"/>
            <a:ext cx="301336" cy="561109"/>
          </a:xfrm>
          <a:prstGeom prst="straightConnector1">
            <a:avLst/>
          </a:prstGeom>
          <a:ln w="381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68637" y="2448791"/>
            <a:ext cx="301336" cy="561109"/>
          </a:xfrm>
          <a:prstGeom prst="straightConnector1">
            <a:avLst/>
          </a:prstGeom>
          <a:ln w="381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314848" y="2448791"/>
            <a:ext cx="301336" cy="561109"/>
          </a:xfrm>
          <a:prstGeom prst="straightConnector1">
            <a:avLst/>
          </a:prstGeom>
          <a:ln w="381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1471" r="3337" b="1702"/>
          <a:stretch/>
        </p:blipFill>
        <p:spPr>
          <a:xfrm>
            <a:off x="9135220" y="2140526"/>
            <a:ext cx="2887656" cy="297180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1385708" y="2448790"/>
            <a:ext cx="301336" cy="561109"/>
          </a:xfrm>
          <a:prstGeom prst="straightConnector1">
            <a:avLst/>
          </a:prstGeom>
          <a:ln w="381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82198-62A0-A33D-7C22-EE9F2465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RESULTS </a:t>
            </a:r>
            <a:br>
              <a:rPr lang="en-AU" dirty="0"/>
            </a:br>
            <a:r>
              <a:rPr lang="en-AU" dirty="0"/>
              <a:t>Image Guidance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BF95E6C-D215-9578-39C8-A5026D892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253391"/>
              </p:ext>
            </p:extLst>
          </p:nvPr>
        </p:nvGraphicFramePr>
        <p:xfrm>
          <a:off x="1295938" y="2032181"/>
          <a:ext cx="9589475" cy="249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925">
                  <a:extLst>
                    <a:ext uri="{9D8B030D-6E8A-4147-A177-3AD203B41FA5}">
                      <a16:colId xmlns:a16="http://schemas.microsoft.com/office/drawing/2014/main" xmlns="" val="3304574434"/>
                    </a:ext>
                  </a:extLst>
                </a:gridCol>
                <a:gridCol w="1369925">
                  <a:extLst>
                    <a:ext uri="{9D8B030D-6E8A-4147-A177-3AD203B41FA5}">
                      <a16:colId xmlns:a16="http://schemas.microsoft.com/office/drawing/2014/main" xmlns="" val="2806434698"/>
                    </a:ext>
                  </a:extLst>
                </a:gridCol>
                <a:gridCol w="1369925">
                  <a:extLst>
                    <a:ext uri="{9D8B030D-6E8A-4147-A177-3AD203B41FA5}">
                      <a16:colId xmlns:a16="http://schemas.microsoft.com/office/drawing/2014/main" xmlns="" val="1081621355"/>
                    </a:ext>
                  </a:extLst>
                </a:gridCol>
                <a:gridCol w="1369925">
                  <a:extLst>
                    <a:ext uri="{9D8B030D-6E8A-4147-A177-3AD203B41FA5}">
                      <a16:colId xmlns:a16="http://schemas.microsoft.com/office/drawing/2014/main" xmlns="" val="1529036347"/>
                    </a:ext>
                  </a:extLst>
                </a:gridCol>
                <a:gridCol w="1369925">
                  <a:extLst>
                    <a:ext uri="{9D8B030D-6E8A-4147-A177-3AD203B41FA5}">
                      <a16:colId xmlns:a16="http://schemas.microsoft.com/office/drawing/2014/main" xmlns="" val="2759589333"/>
                    </a:ext>
                  </a:extLst>
                </a:gridCol>
                <a:gridCol w="1369925">
                  <a:extLst>
                    <a:ext uri="{9D8B030D-6E8A-4147-A177-3AD203B41FA5}">
                      <a16:colId xmlns:a16="http://schemas.microsoft.com/office/drawing/2014/main" xmlns="" val="797500536"/>
                    </a:ext>
                  </a:extLst>
                </a:gridCol>
                <a:gridCol w="1369925">
                  <a:extLst>
                    <a:ext uri="{9D8B030D-6E8A-4147-A177-3AD203B41FA5}">
                      <a16:colId xmlns:a16="http://schemas.microsoft.com/office/drawing/2014/main" xmlns="" val="3845909979"/>
                    </a:ext>
                  </a:extLst>
                </a:gridCol>
              </a:tblGrid>
              <a:tr h="297162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x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y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z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pitch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roll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rot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161263986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Pelvis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39948127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(mm)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6878798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69617782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46299587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35437770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(mm)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0.13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0.29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0.31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0.19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0.14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0.11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144905679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0.13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>
                          <a:effectLst/>
                        </a:rPr>
                        <a:t>0.16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>
                          <a:effectLst/>
                        </a:rPr>
                        <a:t>0.49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>
                          <a:effectLst/>
                        </a:rPr>
                        <a:t>0.14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0.13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0.10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57070609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C78E7F-8DDF-01A0-EF68-B501183E3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xmlns="" id="{A9B7DF73-DE94-D7DE-EAB8-1399B1D243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320687"/>
              </p:ext>
            </p:extLst>
          </p:nvPr>
        </p:nvGraphicFramePr>
        <p:xfrm>
          <a:off x="1098114" y="4613109"/>
          <a:ext cx="9985122" cy="1859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169">
                  <a:extLst>
                    <a:ext uri="{9D8B030D-6E8A-4147-A177-3AD203B41FA5}">
                      <a16:colId xmlns:a16="http://schemas.microsoft.com/office/drawing/2014/main" xmlns="" val="20123177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34176450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xmlns="" val="1522354075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xmlns="" val="254659268"/>
                    </a:ext>
                  </a:extLst>
                </a:gridCol>
                <a:gridCol w="1031631">
                  <a:extLst>
                    <a:ext uri="{9D8B030D-6E8A-4147-A177-3AD203B41FA5}">
                      <a16:colId xmlns:a16="http://schemas.microsoft.com/office/drawing/2014/main" xmlns="" val="2386865252"/>
                    </a:ext>
                  </a:extLst>
                </a:gridCol>
                <a:gridCol w="1242896">
                  <a:extLst>
                    <a:ext uri="{9D8B030D-6E8A-4147-A177-3AD203B41FA5}">
                      <a16:colId xmlns:a16="http://schemas.microsoft.com/office/drawing/2014/main" xmlns="" val="3694606434"/>
                    </a:ext>
                  </a:extLst>
                </a:gridCol>
                <a:gridCol w="1207477">
                  <a:extLst>
                    <a:ext uri="{9D8B030D-6E8A-4147-A177-3AD203B41FA5}">
                      <a16:colId xmlns:a16="http://schemas.microsoft.com/office/drawing/2014/main" xmlns="" val="14096766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765962892"/>
                    </a:ext>
                  </a:extLst>
                </a:gridCol>
                <a:gridCol w="750027">
                  <a:extLst>
                    <a:ext uri="{9D8B030D-6E8A-4147-A177-3AD203B41FA5}">
                      <a16:colId xmlns:a16="http://schemas.microsoft.com/office/drawing/2014/main" xmlns="" val="2497200392"/>
                    </a:ext>
                  </a:extLst>
                </a:gridCol>
                <a:gridCol w="996462">
                  <a:extLst>
                    <a:ext uri="{9D8B030D-6E8A-4147-A177-3AD203B41FA5}">
                      <a16:colId xmlns:a16="http://schemas.microsoft.com/office/drawing/2014/main" xmlns="" val="1832532126"/>
                    </a:ext>
                  </a:extLst>
                </a:gridCol>
                <a:gridCol w="917706">
                  <a:extLst>
                    <a:ext uri="{9D8B030D-6E8A-4147-A177-3AD203B41FA5}">
                      <a16:colId xmlns:a16="http://schemas.microsoft.com/office/drawing/2014/main" xmlns="" val="4147606400"/>
                    </a:ext>
                  </a:extLst>
                </a:gridCol>
              </a:tblGrid>
              <a:tr h="182712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Pubic </a:t>
                      </a:r>
                      <a:r>
                        <a:rPr lang="en-AU" sz="2000" u="none" strike="noStrike" dirty="0" err="1">
                          <a:effectLst/>
                        </a:rPr>
                        <a:t>sympysis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LT Sacro Iliac joint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RT Sacro Iliac joint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L5 Ant Vertebral body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>
                          <a:effectLst/>
                        </a:rPr>
                        <a:t>Sacral/coccyx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Sup Sacrum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3318782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613" marR="7613" marT="7613" marB="0" anchor="b"/>
                </a:tc>
                <a:extLst>
                  <a:ext uri="{0D108BD9-81ED-4DB2-BD59-A6C34878D82A}">
                    <a16:rowId xmlns:a16="http://schemas.microsoft.com/office/drawing/2014/main" xmlns="" val="2771523671"/>
                  </a:ext>
                </a:extLst>
              </a:tr>
              <a:tr h="228054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(mm)</a:t>
                      </a: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2.2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2.5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extLst>
                  <a:ext uri="{0D108BD9-81ED-4DB2-BD59-A6C34878D82A}">
                    <a16:rowId xmlns:a16="http://schemas.microsoft.com/office/drawing/2014/main" xmlns="" val="86126267"/>
                  </a:ext>
                </a:extLst>
              </a:tr>
              <a:tr h="18271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stdev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2.7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2.7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2.7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2.0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3.1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2.5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3.0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3" marR="7613" marT="7613" marB="0" anchor="b"/>
                </a:tc>
                <a:extLst>
                  <a:ext uri="{0D108BD9-81ED-4DB2-BD59-A6C34878D82A}">
                    <a16:rowId xmlns:a16="http://schemas.microsoft.com/office/drawing/2014/main" xmlns="" val="654545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B42541-A620-E6C6-62CA-A7689089C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E6BD9-D035-5D6E-5203-A849161D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FUTURE APPLICATIONS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xmlns="" id="{24CB401D-F549-CC5F-D319-D60062A8B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008000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FCEAD0-1CC8-CE0F-53A8-52CC8FBF40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3877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3BA9D-8CB0-339A-FD00-E0540AC2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BE639-B427-D02E-093F-662C6444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AU" dirty="0"/>
              <a:t>Michaela </a:t>
            </a:r>
            <a:r>
              <a:rPr lang="en-AU" dirty="0" err="1"/>
              <a:t>Hoesl</a:t>
            </a:r>
            <a:endParaRPr lang="en-AU" dirty="0"/>
          </a:p>
          <a:p>
            <a:pPr marL="36900" indent="0" algn="ctr">
              <a:buNone/>
            </a:pPr>
            <a:r>
              <a:rPr lang="en-AU" dirty="0"/>
              <a:t>Peter Greer</a:t>
            </a:r>
          </a:p>
          <a:p>
            <a:pPr marL="36900" indent="0" algn="ctr">
              <a:buNone/>
            </a:pPr>
            <a:r>
              <a:rPr lang="en-AU" dirty="0"/>
              <a:t>Claire Monk</a:t>
            </a:r>
          </a:p>
          <a:p>
            <a:pPr marL="36900" indent="0" algn="ctr">
              <a:buNone/>
            </a:pPr>
            <a:r>
              <a:rPr lang="en-AU" dirty="0"/>
              <a:t>Kate </a:t>
            </a:r>
            <a:r>
              <a:rPr lang="en-AU" dirty="0" err="1"/>
              <a:t>Skehan</a:t>
            </a:r>
            <a:endParaRPr lang="en-AU" dirty="0"/>
          </a:p>
          <a:p>
            <a:pPr marL="36900" indent="0" algn="ctr">
              <a:buNone/>
            </a:pPr>
            <a:r>
              <a:rPr lang="en-AU" dirty="0"/>
              <a:t>Siemens </a:t>
            </a:r>
            <a:r>
              <a:rPr lang="en-AU" dirty="0" err="1"/>
              <a:t>Healthineers</a:t>
            </a:r>
            <a:endParaRPr lang="en-AU" dirty="0"/>
          </a:p>
          <a:p>
            <a:pPr marL="36900" indent="0" algn="ctr">
              <a:buNone/>
            </a:pPr>
            <a:r>
              <a:rPr lang="en-AU" dirty="0"/>
              <a:t>Department of Radiation Oncology, Calvary Mater Hospital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7EA22E-F9E7-81B9-2343-D326F1DE0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0363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0A104-57CB-FC6E-1ACF-DABA3C89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PURPOSE &amp;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9EA70-AF3A-B0A6-2C84-DADA6655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AU" dirty="0"/>
              <a:t>AI based </a:t>
            </a:r>
            <a:r>
              <a:rPr lang="en-AU" dirty="0" err="1"/>
              <a:t>sCT</a:t>
            </a:r>
            <a:r>
              <a:rPr lang="en-AU" dirty="0"/>
              <a:t> has been shown to be highly accurate in previous studies</a:t>
            </a:r>
          </a:p>
          <a:p>
            <a:pPr marL="36900" indent="0" algn="ctr">
              <a:buNone/>
            </a:pPr>
            <a:r>
              <a:rPr lang="en-AU" dirty="0"/>
              <a:t>Investigate commercially available AI based </a:t>
            </a:r>
            <a:r>
              <a:rPr lang="en-AU" dirty="0" err="1"/>
              <a:t>sCT</a:t>
            </a:r>
            <a:endParaRPr lang="en-AU" dirty="0"/>
          </a:p>
          <a:p>
            <a:pPr marL="36900" indent="0" algn="ctr">
              <a:buNone/>
            </a:pPr>
            <a:r>
              <a:rPr lang="en-AU" dirty="0"/>
              <a:t>Application to pelvis and brain</a:t>
            </a:r>
          </a:p>
          <a:p>
            <a:pPr marL="36900" indent="0" algn="ctr">
              <a:buNone/>
            </a:pPr>
            <a:endParaRPr lang="en-AU" dirty="0"/>
          </a:p>
          <a:p>
            <a:pPr marL="450000" lvl="1" indent="0" algn="ctr">
              <a:buNone/>
            </a:pPr>
            <a:r>
              <a:rPr lang="en-AU" dirty="0"/>
              <a:t>40 pelvis (20 prostate, 20 greater pelvis {10m, 10f})</a:t>
            </a:r>
          </a:p>
          <a:p>
            <a:pPr marL="450000" lvl="1" indent="0" algn="ctr">
              <a:buNone/>
            </a:pPr>
            <a:r>
              <a:rPr lang="en-AU" dirty="0"/>
              <a:t>8 brain (7 primary brain, 1 metastatic)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711F33-6DD3-BE1D-1175-146402604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09955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34CD45-D20C-B04D-26CC-E5DF4B24F61C}"/>
              </a:ext>
            </a:extLst>
          </p:cNvPr>
          <p:cNvSpPr/>
          <p:nvPr/>
        </p:nvSpPr>
        <p:spPr>
          <a:xfrm>
            <a:off x="6238242" y="1737360"/>
            <a:ext cx="5039965" cy="40843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0E32A7-675E-25EF-B9D5-5D9579648D4B}"/>
              </a:ext>
            </a:extLst>
          </p:cNvPr>
          <p:cNvSpPr/>
          <p:nvPr/>
        </p:nvSpPr>
        <p:spPr>
          <a:xfrm>
            <a:off x="913795" y="1737360"/>
            <a:ext cx="5039965" cy="40843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METHODS</a:t>
            </a:r>
            <a:br>
              <a:rPr lang="en-US" dirty="0"/>
            </a:br>
            <a:r>
              <a:rPr lang="en-US" dirty="0"/>
              <a:t>Imaging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5C5A69BD-B968-3890-35AD-17B7CB2C2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252" y="1794503"/>
            <a:ext cx="4764764" cy="692494"/>
          </a:xfrm>
        </p:spPr>
        <p:txBody>
          <a:bodyPr/>
          <a:lstStyle/>
          <a:p>
            <a:r>
              <a:rPr lang="en-US" dirty="0"/>
              <a:t>Pelvis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840325B4-1508-941D-2727-6769FC6CB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166" y="1794503"/>
            <a:ext cx="4779582" cy="692495"/>
          </a:xfrm>
        </p:spPr>
        <p:txBody>
          <a:bodyPr/>
          <a:lstStyle/>
          <a:p>
            <a:r>
              <a:rPr lang="en-US" dirty="0"/>
              <a:t>Brain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9A34C746-9BCF-0D7E-7451-E3D54951E1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56" y="2486997"/>
            <a:ext cx="3835001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D74C38-3ED3-6010-FD85-F2DCC6AC6F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3215" t="18297" r="11997" b="12696"/>
          <a:stretch/>
        </p:blipFill>
        <p:spPr>
          <a:xfrm>
            <a:off x="1631748" y="2486997"/>
            <a:ext cx="3599772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0A6DC0-8E2E-1736-A9EA-FDDFB7D2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7863E-E2F9-6269-F233-9BA74C6B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METHODS</a:t>
            </a:r>
            <a:br>
              <a:rPr lang="en-AU" dirty="0"/>
            </a:br>
            <a:r>
              <a:rPr lang="en-AU" dirty="0"/>
              <a:t>Dosimetric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FDB2FD-98A4-FAAE-129D-023352C08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6013" y="2086709"/>
            <a:ext cx="4764764" cy="3658928"/>
          </a:xfrm>
        </p:spPr>
        <p:txBody>
          <a:bodyPr>
            <a:normAutofit/>
          </a:bodyPr>
          <a:lstStyle/>
          <a:p>
            <a:r>
              <a:rPr lang="en-AU" sz="2000" dirty="0"/>
              <a:t>Retrospective evaluation</a:t>
            </a:r>
          </a:p>
          <a:p>
            <a:r>
              <a:rPr lang="en-AU" sz="2000" dirty="0"/>
              <a:t>CT gold-standard</a:t>
            </a:r>
          </a:p>
          <a:p>
            <a:pPr lvl="1"/>
            <a:r>
              <a:rPr lang="en-AU" sz="1800" dirty="0"/>
              <a:t>Eclipse planning system</a:t>
            </a:r>
          </a:p>
          <a:p>
            <a:pPr lvl="1"/>
            <a:r>
              <a:rPr lang="en-AU" sz="1800" dirty="0" err="1"/>
              <a:t>Accuros</a:t>
            </a:r>
            <a:r>
              <a:rPr lang="en-AU" sz="1800" dirty="0"/>
              <a:t> calculation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AD63284-9FB1-F68A-D03D-E9481B968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3167" y="2086709"/>
            <a:ext cx="4779581" cy="3658927"/>
          </a:xfrm>
        </p:spPr>
        <p:txBody>
          <a:bodyPr>
            <a:normAutofit/>
          </a:bodyPr>
          <a:lstStyle/>
          <a:p>
            <a:r>
              <a:rPr lang="en-AU" sz="2000" dirty="0"/>
              <a:t>Assessed:</a:t>
            </a:r>
          </a:p>
          <a:p>
            <a:pPr lvl="1"/>
            <a:r>
              <a:rPr lang="en-AU" sz="1800" dirty="0"/>
              <a:t>%DD at ICRU reference point</a:t>
            </a:r>
          </a:p>
          <a:p>
            <a:pPr lvl="2"/>
            <a:r>
              <a:rPr lang="en-AU" sz="1600" dirty="0"/>
              <a:t>(</a:t>
            </a:r>
            <a:r>
              <a:rPr lang="en-AU" sz="1600" dirty="0" err="1"/>
              <a:t>DsCT</a:t>
            </a:r>
            <a:r>
              <a:rPr lang="en-AU" sz="1600" dirty="0"/>
              <a:t>-DCT)/DCT * 100%</a:t>
            </a:r>
          </a:p>
          <a:p>
            <a:pPr lvl="1"/>
            <a:r>
              <a:rPr lang="en-AU" sz="1800" dirty="0"/>
              <a:t>Relevant DVH statistics </a:t>
            </a:r>
          </a:p>
          <a:p>
            <a:pPr lvl="1"/>
            <a:r>
              <a:rPr lang="en-AU" sz="1800" dirty="0"/>
              <a:t>3D Gamma</a:t>
            </a:r>
          </a:p>
          <a:p>
            <a:pPr lvl="2"/>
            <a:r>
              <a:rPr lang="en-AU" sz="1600" dirty="0"/>
              <a:t>3%/2mm</a:t>
            </a:r>
          </a:p>
          <a:p>
            <a:pPr lvl="2"/>
            <a:r>
              <a:rPr lang="en-AU" sz="1600" dirty="0"/>
              <a:t>2%/1mm</a:t>
            </a:r>
          </a:p>
          <a:p>
            <a:pPr lvl="2"/>
            <a:r>
              <a:rPr lang="en-AU" sz="1600" dirty="0"/>
              <a:t>1%/1mm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DD1121-9A8F-74B6-0E9C-C0C7C42E1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92743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33DAC9-76B3-C653-EF28-A96B63A27DD4}"/>
              </a:ext>
            </a:extLst>
          </p:cNvPr>
          <p:cNvSpPr/>
          <p:nvPr/>
        </p:nvSpPr>
        <p:spPr>
          <a:xfrm>
            <a:off x="6224726" y="1737360"/>
            <a:ext cx="5039965" cy="40843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4C07A1-A670-9A38-49EB-A9837E30BAC8}"/>
              </a:ext>
            </a:extLst>
          </p:cNvPr>
          <p:cNvSpPr/>
          <p:nvPr/>
        </p:nvSpPr>
        <p:spPr>
          <a:xfrm>
            <a:off x="913795" y="1737360"/>
            <a:ext cx="5039965" cy="40843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B0661-2420-D5DF-7E4E-3E43C564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METHODS</a:t>
            </a:r>
            <a:br>
              <a:rPr lang="en-AU" dirty="0"/>
            </a:br>
            <a:r>
              <a:rPr lang="en-AU" dirty="0"/>
              <a:t>Image Guidance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A684E9-9B25-C6CA-84D1-8551C0A69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Auto-registration</a:t>
            </a:r>
          </a:p>
        </p:txBody>
      </p:sp>
      <p:pic>
        <p:nvPicPr>
          <p:cNvPr id="9" name="Content Placeholder 8" descr="A close-up of a computer screen&#10;&#10;Description automatically generated">
            <a:extLst>
              <a:ext uri="{FF2B5EF4-FFF2-40B4-BE49-F238E27FC236}">
                <a16:creationId xmlns:a16="http://schemas.microsoft.com/office/drawing/2014/main" xmlns="" id="{F15C5564-FA9F-647B-2176-EC10DCA846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9" t="60005" r="5091" b="4399"/>
          <a:stretch/>
        </p:blipFill>
        <p:spPr>
          <a:xfrm>
            <a:off x="967949" y="2822750"/>
            <a:ext cx="2495703" cy="236435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2A484D-4285-2646-6451-4856F1870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DRR key matching points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5687DC-E5B3-0FC0-D6F4-7B89F2A04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1863" b="1749"/>
          <a:stretch/>
        </p:blipFill>
        <p:spPr>
          <a:xfrm>
            <a:off x="6319659" y="2663335"/>
            <a:ext cx="4904392" cy="2769265"/>
          </a:xfrm>
          <a:prstGeom prst="rect">
            <a:avLst/>
          </a:prstGeom>
        </p:spPr>
      </p:pic>
      <p:pic>
        <p:nvPicPr>
          <p:cNvPr id="13" name="Picture 12" descr="A computer screen with a scan of a human body&#10;&#10;Description automatically generated">
            <a:extLst>
              <a:ext uri="{FF2B5EF4-FFF2-40B4-BE49-F238E27FC236}">
                <a16:creationId xmlns:a16="http://schemas.microsoft.com/office/drawing/2014/main" xmlns="" id="{C4A10430-14BB-F351-60DD-DDCF33C0A6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0" t="12431" r="8606" b="65839"/>
          <a:stretch/>
        </p:blipFill>
        <p:spPr>
          <a:xfrm>
            <a:off x="3692015" y="2928313"/>
            <a:ext cx="2118762" cy="2153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D31777-044A-C524-E33B-7C5CC4E43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10718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EA107-648A-4880-BBD7-D2C4739C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 fontScale="90000"/>
          </a:bodyPr>
          <a:lstStyle/>
          <a:p>
            <a:r>
              <a:rPr lang="en-AU" dirty="0"/>
              <a:t>METHODS</a:t>
            </a:r>
            <a:br>
              <a:rPr lang="en-AU" dirty="0"/>
            </a:br>
            <a:r>
              <a:rPr lang="en-AU" dirty="0" err="1"/>
              <a:t>sCT</a:t>
            </a:r>
            <a:r>
              <a:rPr lang="en-AU" dirty="0"/>
              <a:t>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57E25E-DF2E-9C1E-3F18-168A996AB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2461089"/>
            <a:ext cx="4856841" cy="2853393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4074EF84-86EB-E686-1731-3B985D4A1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/>
          <a:lstStyle/>
          <a:p>
            <a:r>
              <a:rPr lang="en-US" dirty="0"/>
              <a:t>Deep learning: </a:t>
            </a:r>
            <a:r>
              <a:rPr lang="en-US" dirty="0" err="1"/>
              <a:t>cGAN</a:t>
            </a:r>
            <a:r>
              <a:rPr lang="en-US" dirty="0"/>
              <a:t> </a:t>
            </a:r>
          </a:p>
          <a:p>
            <a:r>
              <a:rPr lang="en-US" dirty="0"/>
              <a:t>3 outputs:</a:t>
            </a:r>
          </a:p>
          <a:p>
            <a:pPr lvl="1"/>
            <a:r>
              <a:rPr lang="en-US" dirty="0"/>
              <a:t>120kV equivalent</a:t>
            </a:r>
          </a:p>
          <a:p>
            <a:pPr lvl="1"/>
            <a:r>
              <a:rPr lang="en-US" dirty="0"/>
              <a:t>Electron density</a:t>
            </a:r>
          </a:p>
          <a:p>
            <a:pPr lvl="1"/>
            <a:r>
              <a:rPr lang="en-US" dirty="0"/>
              <a:t>Mass density</a:t>
            </a:r>
          </a:p>
          <a:p>
            <a:pPr marL="4500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BA3E9F-5B85-A857-8DFC-DD82B71E395B}"/>
              </a:ext>
            </a:extLst>
          </p:cNvPr>
          <p:cNvSpPr txBox="1"/>
          <p:nvPr/>
        </p:nvSpPr>
        <p:spPr>
          <a:xfrm>
            <a:off x="913795" y="5410197"/>
            <a:ext cx="486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*</a:t>
            </a:r>
            <a:r>
              <a:rPr lang="en-AU" sz="1400" dirty="0" err="1"/>
              <a:t>Hoesl</a:t>
            </a:r>
            <a:r>
              <a:rPr lang="en-AU" sz="1400" dirty="0"/>
              <a:t> M, Escobar Corral N &amp; Mistry N. </a:t>
            </a:r>
            <a:r>
              <a:rPr lang="en-US" sz="1400" dirty="0"/>
              <a:t>White paper: MR-based Synthetic CT reimagined. Siemens </a:t>
            </a:r>
            <a:r>
              <a:rPr lang="en-US" sz="1400" dirty="0" err="1"/>
              <a:t>Healthineers</a:t>
            </a:r>
            <a:r>
              <a:rPr lang="en-US" sz="1400" dirty="0"/>
              <a:t> </a:t>
            </a:r>
            <a:endParaRPr lang="en-AU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D2251C-EDE7-3C62-A25D-4D24CCB72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52417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x-ray&#10;&#10;Description automatically generated">
            <a:extLst>
              <a:ext uri="{FF2B5EF4-FFF2-40B4-BE49-F238E27FC236}">
                <a16:creationId xmlns:a16="http://schemas.microsoft.com/office/drawing/2014/main" xmlns="" id="{EB1217ED-9EFF-73F5-D2E0-951974181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26812" r="66833" b="34759"/>
          <a:stretch/>
        </p:blipFill>
        <p:spPr>
          <a:xfrm>
            <a:off x="244329" y="2939490"/>
            <a:ext cx="2122288" cy="126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9BB978-9E8C-3C39-3FA1-9D5DEC8D1A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3" t="1664" r="7495" b="73188"/>
          <a:stretch/>
        </p:blipFill>
        <p:spPr>
          <a:xfrm>
            <a:off x="2577691" y="3078907"/>
            <a:ext cx="1108289" cy="1343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621CD6-CA67-594E-8378-D939B8B69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0" t="71164" r="4583" b="5146"/>
          <a:stretch/>
        </p:blipFill>
        <p:spPr>
          <a:xfrm>
            <a:off x="3910472" y="2989569"/>
            <a:ext cx="1838052" cy="1329655"/>
          </a:xfrm>
          <a:prstGeom prst="rect">
            <a:avLst/>
          </a:prstGeom>
        </p:spPr>
      </p:pic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xmlns="" id="{B37DB4F4-01C8-B54C-03F9-D81338F66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4" r="68456" b="32557"/>
          <a:stretch/>
        </p:blipFill>
        <p:spPr>
          <a:xfrm>
            <a:off x="244329" y="858994"/>
            <a:ext cx="2122288" cy="1272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A6DE0B-40A9-7DA4-0180-237C026A8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0" t="7750" r="6500" b="71908"/>
          <a:stretch/>
        </p:blipFill>
        <p:spPr>
          <a:xfrm>
            <a:off x="2501581" y="901353"/>
            <a:ext cx="1493520" cy="1261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565951-DBBD-EB7E-FEAE-D97B0C7722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2" t="70927" r="5916" b="4551"/>
          <a:stretch/>
        </p:blipFill>
        <p:spPr>
          <a:xfrm>
            <a:off x="3953613" y="901354"/>
            <a:ext cx="1690331" cy="1331382"/>
          </a:xfrm>
          <a:prstGeom prst="rect">
            <a:avLst/>
          </a:prstGeom>
        </p:spPr>
      </p:pic>
      <p:pic>
        <p:nvPicPr>
          <p:cNvPr id="14" name="Picture 13" descr="A close-up of a computer screen&#10;&#10;Description automatically generated">
            <a:extLst>
              <a:ext uri="{FF2B5EF4-FFF2-40B4-BE49-F238E27FC236}">
                <a16:creationId xmlns:a16="http://schemas.microsoft.com/office/drawing/2014/main" xmlns="" id="{574FEB7C-7DEE-17E7-A11E-33F2CD8A5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0625" r="66167" b="33812"/>
          <a:stretch/>
        </p:blipFill>
        <p:spPr>
          <a:xfrm>
            <a:off x="289925" y="4829668"/>
            <a:ext cx="2170199" cy="1257055"/>
          </a:xfrm>
          <a:prstGeom prst="rect">
            <a:avLst/>
          </a:prstGeom>
        </p:spPr>
      </p:pic>
      <p:pic>
        <p:nvPicPr>
          <p:cNvPr id="16" name="Picture 15" descr="A close-up of a computer screen&#10;&#10;Description automatically generated">
            <a:extLst>
              <a:ext uri="{FF2B5EF4-FFF2-40B4-BE49-F238E27FC236}">
                <a16:creationId xmlns:a16="http://schemas.microsoft.com/office/drawing/2014/main" xmlns="" id="{69DE6EAB-A409-C5FC-72C7-D84A2EA5CD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3" t="5798" r="7495" b="70046"/>
          <a:stretch/>
        </p:blipFill>
        <p:spPr>
          <a:xfrm>
            <a:off x="2737392" y="4984770"/>
            <a:ext cx="1209645" cy="1463041"/>
          </a:xfrm>
          <a:prstGeom prst="rect">
            <a:avLst/>
          </a:prstGeom>
        </p:spPr>
      </p:pic>
      <p:pic>
        <p:nvPicPr>
          <p:cNvPr id="18" name="Picture 17" descr="A close-up of a computer screen&#10;&#10;Description automatically generated">
            <a:extLst>
              <a:ext uri="{FF2B5EF4-FFF2-40B4-BE49-F238E27FC236}">
                <a16:creationId xmlns:a16="http://schemas.microsoft.com/office/drawing/2014/main" xmlns="" id="{1EBB3E1A-137C-0406-A277-0DD84B0722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0" t="70046" r="5250" b="3449"/>
          <a:stretch/>
        </p:blipFill>
        <p:spPr>
          <a:xfrm>
            <a:off x="3953613" y="4748311"/>
            <a:ext cx="1920240" cy="16052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C98EE61-EC2B-F44E-3CCA-A3464BFF8E6A}"/>
              </a:ext>
            </a:extLst>
          </p:cNvPr>
          <p:cNvSpPr txBox="1"/>
          <p:nvPr/>
        </p:nvSpPr>
        <p:spPr>
          <a:xfrm>
            <a:off x="4643120" y="346603"/>
            <a:ext cx="33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CT</a:t>
            </a:r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0D0C7A-DCA9-3616-858F-7D9BBC36D093}"/>
              </a:ext>
            </a:extLst>
          </p:cNvPr>
          <p:cNvSpPr txBox="1"/>
          <p:nvPr/>
        </p:nvSpPr>
        <p:spPr>
          <a:xfrm>
            <a:off x="4643120" y="2418155"/>
            <a:ext cx="33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T1 VIBE DIXON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6CEECE-85CA-97CE-C937-1AD0FCF65817}"/>
              </a:ext>
            </a:extLst>
          </p:cNvPr>
          <p:cNvSpPr txBox="1"/>
          <p:nvPr/>
        </p:nvSpPr>
        <p:spPr>
          <a:xfrm>
            <a:off x="4561840" y="4334674"/>
            <a:ext cx="33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err="1"/>
              <a:t>sCT</a:t>
            </a:r>
            <a:endParaRPr lang="en-AU" sz="2400" dirty="0"/>
          </a:p>
        </p:txBody>
      </p:sp>
      <p:pic>
        <p:nvPicPr>
          <p:cNvPr id="34" name="Picture 3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9021F679-1E4B-E50F-03AF-EC2CBDFE84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29157" r="75695" b="35852"/>
          <a:stretch/>
        </p:blipFill>
        <p:spPr>
          <a:xfrm>
            <a:off x="6934287" y="815762"/>
            <a:ext cx="1185763" cy="1400311"/>
          </a:xfrm>
          <a:prstGeom prst="rect">
            <a:avLst/>
          </a:prstGeom>
        </p:spPr>
      </p:pic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D073DD3B-CFCC-F3E6-81EC-019DC8D3DD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2" t="11217" r="6052" b="68149"/>
          <a:stretch/>
        </p:blipFill>
        <p:spPr>
          <a:xfrm>
            <a:off x="8482870" y="800946"/>
            <a:ext cx="1428326" cy="1415127"/>
          </a:xfrm>
          <a:prstGeom prst="rect">
            <a:avLst/>
          </a:prstGeom>
        </p:spPr>
      </p:pic>
      <p:pic>
        <p:nvPicPr>
          <p:cNvPr id="36" name="Picture 3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92B6F6ED-2174-A7B2-BDA3-10F8DEC86A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7" t="67312" r="8639" b="13172"/>
          <a:stretch/>
        </p:blipFill>
        <p:spPr>
          <a:xfrm>
            <a:off x="10211614" y="815761"/>
            <a:ext cx="1201360" cy="1400311"/>
          </a:xfrm>
          <a:prstGeom prst="rect">
            <a:avLst/>
          </a:prstGeom>
        </p:spPr>
      </p:pic>
      <p:pic>
        <p:nvPicPr>
          <p:cNvPr id="38" name="Picture 37" descr="A close-up of a computer screen&#10;&#10;Description automatically generated">
            <a:extLst>
              <a:ext uri="{FF2B5EF4-FFF2-40B4-BE49-F238E27FC236}">
                <a16:creationId xmlns:a16="http://schemas.microsoft.com/office/drawing/2014/main" xmlns="" id="{43B0E30B-33D7-8F5B-B907-67EB946875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29617" r="74509" b="35852"/>
          <a:stretch/>
        </p:blipFill>
        <p:spPr>
          <a:xfrm>
            <a:off x="6955019" y="2787486"/>
            <a:ext cx="1165031" cy="1460584"/>
          </a:xfrm>
          <a:prstGeom prst="rect">
            <a:avLst/>
          </a:prstGeom>
        </p:spPr>
      </p:pic>
      <p:pic>
        <p:nvPicPr>
          <p:cNvPr id="40" name="Picture 39" descr="A close-up of a computer screen&#10;&#10;Description automatically generated">
            <a:extLst>
              <a:ext uri="{FF2B5EF4-FFF2-40B4-BE49-F238E27FC236}">
                <a16:creationId xmlns:a16="http://schemas.microsoft.com/office/drawing/2014/main" xmlns="" id="{795D3B12-5DDF-7A27-1DE6-71A4AF6EB6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7" t="11217" r="4709" b="66666"/>
          <a:stretch/>
        </p:blipFill>
        <p:spPr>
          <a:xfrm>
            <a:off x="8365915" y="2684559"/>
            <a:ext cx="1428326" cy="1516803"/>
          </a:xfrm>
          <a:prstGeom prst="rect">
            <a:avLst/>
          </a:prstGeom>
        </p:spPr>
      </p:pic>
      <p:pic>
        <p:nvPicPr>
          <p:cNvPr id="42" name="Picture 41" descr="A close-up of a computer screen&#10;&#10;Description automatically generated">
            <a:extLst>
              <a:ext uri="{FF2B5EF4-FFF2-40B4-BE49-F238E27FC236}">
                <a16:creationId xmlns:a16="http://schemas.microsoft.com/office/drawing/2014/main" xmlns="" id="{E42B91E5-C611-DF98-054D-701B394DC5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0" t="67313" r="6815" b="13171"/>
          <a:stretch/>
        </p:blipFill>
        <p:spPr>
          <a:xfrm>
            <a:off x="10211614" y="2848571"/>
            <a:ext cx="1165031" cy="1338413"/>
          </a:xfrm>
          <a:prstGeom prst="rect">
            <a:avLst/>
          </a:prstGeom>
        </p:spPr>
      </p:pic>
      <p:pic>
        <p:nvPicPr>
          <p:cNvPr id="44" name="Picture 4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B741A206-7431-D7C2-4500-8FF60E69E7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28000" r="79469" b="36297"/>
          <a:stretch/>
        </p:blipFill>
        <p:spPr>
          <a:xfrm>
            <a:off x="6945157" y="4749137"/>
            <a:ext cx="1221364" cy="1604454"/>
          </a:xfrm>
          <a:prstGeom prst="rect">
            <a:avLst/>
          </a:prstGeom>
        </p:spPr>
      </p:pic>
      <p:pic>
        <p:nvPicPr>
          <p:cNvPr id="46" name="Picture 4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979311FC-39B8-7D9D-C46B-A5289936AA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7" t="11217" r="4753" b="66666"/>
          <a:stretch/>
        </p:blipFill>
        <p:spPr>
          <a:xfrm>
            <a:off x="8537656" y="4669848"/>
            <a:ext cx="1318753" cy="1516803"/>
          </a:xfrm>
          <a:prstGeom prst="rect">
            <a:avLst/>
          </a:prstGeom>
        </p:spPr>
      </p:pic>
      <p:pic>
        <p:nvPicPr>
          <p:cNvPr id="48" name="Picture 47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69FBA3F1-DB9B-05C7-E0C4-924C9D6696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3" t="66168" r="8099" b="13198"/>
          <a:stretch/>
        </p:blipFill>
        <p:spPr>
          <a:xfrm>
            <a:off x="10346489" y="4748311"/>
            <a:ext cx="931610" cy="1415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0A027-C442-9566-92F9-5E1A42667B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6320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278D9-5308-161B-2EE9-7CE072B3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METHODS</a:t>
            </a:r>
            <a:br>
              <a:rPr lang="en-AU" dirty="0"/>
            </a:br>
            <a:r>
              <a:rPr lang="en-AU" dirty="0"/>
              <a:t>Brain Bed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D0F9CA-C085-22B5-087B-A56CCF831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38" r="201"/>
          <a:stretch/>
        </p:blipFill>
        <p:spPr>
          <a:xfrm>
            <a:off x="2452370" y="4439147"/>
            <a:ext cx="7580630" cy="2188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F9D3A9-2F37-886D-CA93-21B496F6F8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6" b="13351"/>
          <a:stretch/>
        </p:blipFill>
        <p:spPr>
          <a:xfrm>
            <a:off x="2452370" y="1852667"/>
            <a:ext cx="7547932" cy="24444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C65F8D-782B-45D3-6463-32582B6E65AC}"/>
              </a:ext>
            </a:extLst>
          </p:cNvPr>
          <p:cNvSpPr/>
          <p:nvPr/>
        </p:nvSpPr>
        <p:spPr>
          <a:xfrm>
            <a:off x="2529840" y="4298471"/>
            <a:ext cx="375920" cy="3344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AFBFB5-2975-BDF6-3AD0-12E8731AEC80}"/>
              </a:ext>
            </a:extLst>
          </p:cNvPr>
          <p:cNvSpPr/>
          <p:nvPr/>
        </p:nvSpPr>
        <p:spPr>
          <a:xfrm>
            <a:off x="6281420" y="4298471"/>
            <a:ext cx="375920" cy="3344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7E610E-FD82-4747-F87A-4F9D01ADC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9353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CCAF2-D0DB-B5BB-E400-96F8A56E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RESULTS</a:t>
            </a:r>
            <a:br>
              <a:rPr lang="en-AU" dirty="0"/>
            </a:br>
            <a:r>
              <a:rPr lang="en-AU" dirty="0"/>
              <a:t>Pelvis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301C702-72F3-C9A5-8569-6E52CEE5F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7" t="66154"/>
          <a:stretch/>
        </p:blipFill>
        <p:spPr>
          <a:xfrm>
            <a:off x="6607040" y="2076450"/>
            <a:ext cx="5497382" cy="3719148"/>
          </a:xfr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xmlns="" id="{DB8065F1-9451-D6BA-449B-E289B20D8AFF}"/>
              </a:ext>
            </a:extLst>
          </p:cNvPr>
          <p:cNvSpPr txBox="1">
            <a:spLocks/>
          </p:cNvSpPr>
          <p:nvPr/>
        </p:nvSpPr>
        <p:spPr>
          <a:xfrm>
            <a:off x="913795" y="2076450"/>
            <a:ext cx="4856841" cy="362267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Dose Difference at ICRU</a:t>
            </a:r>
          </a:p>
          <a:p>
            <a:pPr lvl="1"/>
            <a:r>
              <a:rPr lang="en-AU" dirty="0"/>
              <a:t>AVE = 0.2% (SD 0.6)</a:t>
            </a:r>
          </a:p>
          <a:p>
            <a:pPr lvl="1"/>
            <a:r>
              <a:rPr lang="en-AU" dirty="0"/>
              <a:t>ABS AVE = 0.5% (SD 0.4)</a:t>
            </a:r>
          </a:p>
          <a:p>
            <a:r>
              <a:rPr lang="en-AU" dirty="0"/>
              <a:t>DVH statistics</a:t>
            </a:r>
          </a:p>
          <a:p>
            <a:pPr lvl="1"/>
            <a:r>
              <a:rPr lang="en-AU" dirty="0"/>
              <a:t>AVE = 1.0% (SD 1.0)</a:t>
            </a:r>
          </a:p>
          <a:p>
            <a:r>
              <a:rPr lang="en-AU" dirty="0"/>
              <a:t>3D Gamma</a:t>
            </a:r>
          </a:p>
          <a:p>
            <a:pPr lvl="1"/>
            <a:r>
              <a:rPr lang="en-AU" dirty="0"/>
              <a:t>3%/2mm = 99.98 (SD 0.04)</a:t>
            </a:r>
          </a:p>
          <a:p>
            <a:pPr lvl="1"/>
            <a:r>
              <a:rPr lang="en-AU" dirty="0"/>
              <a:t>2%/1mm = 99.78 (SD 0.24)</a:t>
            </a:r>
          </a:p>
          <a:p>
            <a:pPr lvl="1"/>
            <a:r>
              <a:rPr lang="en-AU" dirty="0"/>
              <a:t>1%/1mm = 96.62 (SD 2.56)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AEFE87-7E27-BC4F-32EC-470D3554DD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58615"/>
            <a:ext cx="4642338" cy="526905"/>
          </a:xfrm>
          <a:prstGeom prst="rect">
            <a:avLst/>
          </a:prstGeom>
          <a:effectLst>
            <a:glow rad="889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4078960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{E6E5C9E7-6E05-4199-91ED-0122D6B51B05}tf12214701_win32</Template>
  <TotalTime>2494</TotalTime>
  <Words>510</Words>
  <Application>Microsoft Office PowerPoint</Application>
  <PresentationFormat>Widescreen</PresentationFormat>
  <Paragraphs>188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Goudy Old Style</vt:lpstr>
      <vt:lpstr>Trebuchet MS</vt:lpstr>
      <vt:lpstr>Wingdings 2</vt:lpstr>
      <vt:lpstr>SlateVTI</vt:lpstr>
      <vt:lpstr>EVALUATION OF A COMMERCIAL AI BASED SOFTWARE FOR SYNTHETIC CT IMAGE GENERATION </vt:lpstr>
      <vt:lpstr>PURPOSE &amp; METHODS</vt:lpstr>
      <vt:lpstr>METHODS Imaging</vt:lpstr>
      <vt:lpstr>METHODS Dosimetric Evaluation</vt:lpstr>
      <vt:lpstr>METHODS Image Guidance Considerations</vt:lpstr>
      <vt:lpstr>METHODS sCT Generation</vt:lpstr>
      <vt:lpstr>PowerPoint Presentation</vt:lpstr>
      <vt:lpstr>METHODS Brain Bed Model</vt:lpstr>
      <vt:lpstr>RESULTS Pelvis</vt:lpstr>
      <vt:lpstr>3D GAMMA 1%/1mm</vt:lpstr>
      <vt:lpstr>RESULTS  Brain</vt:lpstr>
      <vt:lpstr>RESULTS Brain</vt:lpstr>
      <vt:lpstr>3D GAMMA 1%/1mm</vt:lpstr>
      <vt:lpstr>3D GAMMA 1%/1mm</vt:lpstr>
      <vt:lpstr>PowerPoint Presentation</vt:lpstr>
      <vt:lpstr>RESULTS  Image Guidance</vt:lpstr>
      <vt:lpstr>FUTURE APPLICATIONS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A COMMERCIAL AI BASED SOFTWARE FOR SYNTHETIC CT IMAGE GENERATION </dc:title>
  <dc:creator>Laura O'connor</dc:creator>
  <cp:lastModifiedBy>OConnor, Laura</cp:lastModifiedBy>
  <cp:revision>36</cp:revision>
  <dcterms:created xsi:type="dcterms:W3CDTF">2024-02-04T03:16:43Z</dcterms:created>
  <dcterms:modified xsi:type="dcterms:W3CDTF">2024-04-24T02:16:07Z</dcterms:modified>
</cp:coreProperties>
</file>